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jpg" ContentType="image/jp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20104100" cy="11309350"/>
  <p:notesSz cx="20104100" cy="1130935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79746" y="489124"/>
            <a:ext cx="19183985" cy="2727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4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2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19679" y="227268"/>
            <a:ext cx="17264741" cy="1470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4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47953" y="2699655"/>
            <a:ext cx="12997815" cy="609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Relationship Id="rId3" Type="http://schemas.openxmlformats.org/officeDocument/2006/relationships/image" Target="../media/image27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jpg"/><Relationship Id="rId7" Type="http://schemas.openxmlformats.org/officeDocument/2006/relationships/image" Target="../media/image39.jpg"/><Relationship Id="rId8" Type="http://schemas.openxmlformats.org/officeDocument/2006/relationships/image" Target="../media/image22.png"/><Relationship Id="rId9" Type="http://schemas.openxmlformats.org/officeDocument/2006/relationships/image" Target="../media/image40.jpg"/><Relationship Id="rId10" Type="http://schemas.openxmlformats.org/officeDocument/2006/relationships/image" Target="../media/image41.jpg"/><Relationship Id="rId11" Type="http://schemas.openxmlformats.org/officeDocument/2006/relationships/image" Target="../media/image21.png"/><Relationship Id="rId12" Type="http://schemas.openxmlformats.org/officeDocument/2006/relationships/image" Target="../media/image42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hyperlink" Target="http://www.github.com/mrdbourke/pytorch-deep-learning/discussions" TargetMode="External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37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hyperlink" Target="http://www.github.com/mrdbourke/pytorch-deep-learning" TargetMode="External"/><Relationship Id="rId4" Type="http://schemas.openxmlformats.org/officeDocument/2006/relationships/hyperlink" Target="http://www.github.com/mrdbourke/pytorch-deep-learning/" TargetMode="External"/><Relationship Id="rId5" Type="http://schemas.openxmlformats.org/officeDocument/2006/relationships/image" Target="../media/image4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daniel@mrdbourke.com" TargetMode="External"/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6" Type="http://schemas.openxmlformats.org/officeDocument/2006/relationships/image" Target="../media/image1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7" Type="http://schemas.openxmlformats.org/officeDocument/2006/relationships/image" Target="../media/image9.jp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9.jp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Relationship Id="rId7" Type="http://schemas.openxmlformats.org/officeDocument/2006/relationships/image" Target="../media/image2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Relationship Id="rId3" Type="http://schemas.openxmlformats.org/officeDocument/2006/relationships/image" Target="../media/image24.jp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6" Type="http://schemas.openxmlformats.org/officeDocument/2006/relationships/image" Target="../media/image9.jp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5" y="3221179"/>
            <a:ext cx="17931130" cy="13830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900" spc="-175" b="1">
                <a:latin typeface="Arial"/>
                <a:cs typeface="Arial"/>
              </a:rPr>
              <a:t>Neural</a:t>
            </a:r>
            <a:r>
              <a:rPr dirty="0" sz="8900" spc="-905" b="1">
                <a:latin typeface="Arial"/>
                <a:cs typeface="Arial"/>
              </a:rPr>
              <a:t> </a:t>
            </a:r>
            <a:r>
              <a:rPr dirty="0" sz="8900" spc="110" b="1">
                <a:latin typeface="Arial"/>
                <a:cs typeface="Arial"/>
              </a:rPr>
              <a:t>Network</a:t>
            </a:r>
            <a:r>
              <a:rPr dirty="0" sz="8900" spc="-900" b="1">
                <a:latin typeface="Arial"/>
                <a:cs typeface="Arial"/>
              </a:rPr>
              <a:t> </a:t>
            </a:r>
            <a:r>
              <a:rPr dirty="0" sz="8900" spc="-220" b="1">
                <a:latin typeface="Arial"/>
                <a:cs typeface="Arial"/>
              </a:rPr>
              <a:t>Classification</a:t>
            </a:r>
            <a:r>
              <a:rPr dirty="0" sz="8900" spc="-900" b="1">
                <a:latin typeface="Arial"/>
                <a:cs typeface="Arial"/>
              </a:rPr>
              <a:t> </a:t>
            </a:r>
            <a:r>
              <a:rPr dirty="0" sz="8900" spc="65" b="1">
                <a:latin typeface="Arial"/>
                <a:cs typeface="Arial"/>
              </a:rPr>
              <a:t>with</a:t>
            </a:r>
            <a:endParaRPr sz="89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5323716" y="5590766"/>
            <a:ext cx="9457055" cy="2876550"/>
            <a:chOff x="5323716" y="5590766"/>
            <a:chExt cx="9457055" cy="2876550"/>
          </a:xfrm>
        </p:grpSpPr>
        <p:sp>
          <p:nvSpPr>
            <p:cNvPr id="4" name="object 4" descr=""/>
            <p:cNvSpPr/>
            <p:nvPr/>
          </p:nvSpPr>
          <p:spPr>
            <a:xfrm>
              <a:off x="5323716" y="5590766"/>
              <a:ext cx="9457055" cy="2876550"/>
            </a:xfrm>
            <a:custGeom>
              <a:avLst/>
              <a:gdLst/>
              <a:ahLst/>
              <a:cxnLst/>
              <a:rect l="l" t="t" r="r" b="b"/>
              <a:pathLst>
                <a:path w="9457055" h="2876550">
                  <a:moveTo>
                    <a:pt x="8987293" y="0"/>
                  </a:moveTo>
                  <a:lnTo>
                    <a:pt x="469374" y="0"/>
                  </a:lnTo>
                  <a:lnTo>
                    <a:pt x="404954" y="106"/>
                  </a:lnTo>
                  <a:lnTo>
                    <a:pt x="348954" y="852"/>
                  </a:lnTo>
                  <a:lnTo>
                    <a:pt x="300607" y="2875"/>
                  </a:lnTo>
                  <a:lnTo>
                    <a:pt x="259149" y="6817"/>
                  </a:lnTo>
                  <a:lnTo>
                    <a:pt x="193837" y="23007"/>
                  </a:lnTo>
                  <a:lnTo>
                    <a:pt x="148329" y="44261"/>
                  </a:lnTo>
                  <a:lnTo>
                    <a:pt x="107675" y="72788"/>
                  </a:lnTo>
                  <a:lnTo>
                    <a:pt x="72681" y="107782"/>
                  </a:lnTo>
                  <a:lnTo>
                    <a:pt x="44154" y="148436"/>
                  </a:lnTo>
                  <a:lnTo>
                    <a:pt x="22900" y="193943"/>
                  </a:lnTo>
                  <a:lnTo>
                    <a:pt x="6710" y="259256"/>
                  </a:lnTo>
                  <a:lnTo>
                    <a:pt x="2769" y="300714"/>
                  </a:lnTo>
                  <a:lnTo>
                    <a:pt x="745" y="349061"/>
                  </a:lnTo>
                  <a:lnTo>
                    <a:pt x="0" y="405062"/>
                  </a:lnTo>
                  <a:lnTo>
                    <a:pt x="0" y="2471007"/>
                  </a:lnTo>
                  <a:lnTo>
                    <a:pt x="745" y="2527008"/>
                  </a:lnTo>
                  <a:lnTo>
                    <a:pt x="2769" y="2575354"/>
                  </a:lnTo>
                  <a:lnTo>
                    <a:pt x="6710" y="2616813"/>
                  </a:lnTo>
                  <a:lnTo>
                    <a:pt x="22900" y="2682125"/>
                  </a:lnTo>
                  <a:lnTo>
                    <a:pt x="44154" y="2727633"/>
                  </a:lnTo>
                  <a:lnTo>
                    <a:pt x="72681" y="2768287"/>
                  </a:lnTo>
                  <a:lnTo>
                    <a:pt x="107675" y="2803281"/>
                  </a:lnTo>
                  <a:lnTo>
                    <a:pt x="148329" y="2831808"/>
                  </a:lnTo>
                  <a:lnTo>
                    <a:pt x="193837" y="2853062"/>
                  </a:lnTo>
                  <a:lnTo>
                    <a:pt x="259149" y="2869252"/>
                  </a:lnTo>
                  <a:lnTo>
                    <a:pt x="300607" y="2873193"/>
                  </a:lnTo>
                  <a:lnTo>
                    <a:pt x="348954" y="2875217"/>
                  </a:lnTo>
                  <a:lnTo>
                    <a:pt x="404954" y="2875962"/>
                  </a:lnTo>
                  <a:lnTo>
                    <a:pt x="469374" y="2876069"/>
                  </a:lnTo>
                  <a:lnTo>
                    <a:pt x="8987293" y="2876069"/>
                  </a:lnTo>
                  <a:lnTo>
                    <a:pt x="9051711" y="2875962"/>
                  </a:lnTo>
                  <a:lnTo>
                    <a:pt x="9107712" y="2875217"/>
                  </a:lnTo>
                  <a:lnTo>
                    <a:pt x="9156060" y="2873193"/>
                  </a:lnTo>
                  <a:lnTo>
                    <a:pt x="9197519" y="2869252"/>
                  </a:lnTo>
                  <a:lnTo>
                    <a:pt x="9262834" y="2853062"/>
                  </a:lnTo>
                  <a:lnTo>
                    <a:pt x="9308341" y="2831808"/>
                  </a:lnTo>
                  <a:lnTo>
                    <a:pt x="9348994" y="2803281"/>
                  </a:lnTo>
                  <a:lnTo>
                    <a:pt x="9383987" y="2768287"/>
                  </a:lnTo>
                  <a:lnTo>
                    <a:pt x="9412515" y="2727633"/>
                  </a:lnTo>
                  <a:lnTo>
                    <a:pt x="9433771" y="2682125"/>
                  </a:lnTo>
                  <a:lnTo>
                    <a:pt x="9449960" y="2616813"/>
                  </a:lnTo>
                  <a:lnTo>
                    <a:pt x="9453900" y="2575354"/>
                  </a:lnTo>
                  <a:lnTo>
                    <a:pt x="9455924" y="2527008"/>
                  </a:lnTo>
                  <a:lnTo>
                    <a:pt x="9456669" y="2471007"/>
                  </a:lnTo>
                  <a:lnTo>
                    <a:pt x="9456669" y="405062"/>
                  </a:lnTo>
                  <a:lnTo>
                    <a:pt x="9455924" y="349061"/>
                  </a:lnTo>
                  <a:lnTo>
                    <a:pt x="9453900" y="300714"/>
                  </a:lnTo>
                  <a:lnTo>
                    <a:pt x="9449960" y="259256"/>
                  </a:lnTo>
                  <a:lnTo>
                    <a:pt x="9433771" y="193943"/>
                  </a:lnTo>
                  <a:lnTo>
                    <a:pt x="9412515" y="148436"/>
                  </a:lnTo>
                  <a:lnTo>
                    <a:pt x="9383987" y="107782"/>
                  </a:lnTo>
                  <a:lnTo>
                    <a:pt x="9348994" y="72788"/>
                  </a:lnTo>
                  <a:lnTo>
                    <a:pt x="9308341" y="44261"/>
                  </a:lnTo>
                  <a:lnTo>
                    <a:pt x="9262834" y="23007"/>
                  </a:lnTo>
                  <a:lnTo>
                    <a:pt x="9197519" y="6817"/>
                  </a:lnTo>
                  <a:lnTo>
                    <a:pt x="9156060" y="2875"/>
                  </a:lnTo>
                  <a:lnTo>
                    <a:pt x="9107712" y="852"/>
                  </a:lnTo>
                  <a:lnTo>
                    <a:pt x="9051711" y="106"/>
                  </a:lnTo>
                  <a:lnTo>
                    <a:pt x="8987293" y="0"/>
                  </a:lnTo>
                  <a:close/>
                </a:path>
              </a:pathLst>
            </a:custGeom>
            <a:solidFill>
              <a:srgbClr val="FFFFFF">
                <a:alpha val="932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1480" y="6036779"/>
              <a:ext cx="9100132" cy="22464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4612" y="4869565"/>
            <a:ext cx="5894705" cy="14706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Let’s</a:t>
            </a:r>
            <a:r>
              <a:rPr dirty="0" spc="-765"/>
              <a:t> </a:t>
            </a:r>
            <a:r>
              <a:rPr dirty="0" spc="190"/>
              <a:t>code!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09657" y="2071811"/>
            <a:ext cx="19084925" cy="6629400"/>
            <a:chOff x="509657" y="2071811"/>
            <a:chExt cx="19084925" cy="6629400"/>
          </a:xfrm>
        </p:grpSpPr>
        <p:sp>
          <p:nvSpPr>
            <p:cNvPr id="3" name="object 3" descr=""/>
            <p:cNvSpPr/>
            <p:nvPr/>
          </p:nvSpPr>
          <p:spPr>
            <a:xfrm>
              <a:off x="509657" y="2071811"/>
              <a:ext cx="19084925" cy="6629400"/>
            </a:xfrm>
            <a:custGeom>
              <a:avLst/>
              <a:gdLst/>
              <a:ahLst/>
              <a:cxnLst/>
              <a:rect l="l" t="t" r="r" b="b"/>
              <a:pathLst>
                <a:path w="19084925" h="6629400">
                  <a:moveTo>
                    <a:pt x="17564828" y="0"/>
                  </a:moveTo>
                  <a:lnTo>
                    <a:pt x="1519956" y="0"/>
                  </a:lnTo>
                  <a:lnTo>
                    <a:pt x="1187629" y="1596"/>
                  </a:lnTo>
                  <a:lnTo>
                    <a:pt x="1075258" y="4381"/>
                  </a:lnTo>
                  <a:lnTo>
                    <a:pt x="1023110" y="6539"/>
                  </a:lnTo>
                  <a:lnTo>
                    <a:pt x="973532" y="9311"/>
                  </a:lnTo>
                  <a:lnTo>
                    <a:pt x="926433" y="12772"/>
                  </a:lnTo>
                  <a:lnTo>
                    <a:pt x="881720" y="17000"/>
                  </a:lnTo>
                  <a:lnTo>
                    <a:pt x="839301" y="22071"/>
                  </a:lnTo>
                  <a:lnTo>
                    <a:pt x="799085" y="28061"/>
                  </a:lnTo>
                  <a:lnTo>
                    <a:pt x="760981" y="35048"/>
                  </a:lnTo>
                  <a:lnTo>
                    <a:pt x="690737" y="52316"/>
                  </a:lnTo>
                  <a:lnTo>
                    <a:pt x="627836" y="74489"/>
                  </a:lnTo>
                  <a:lnTo>
                    <a:pt x="580261" y="93307"/>
                  </a:lnTo>
                  <a:lnTo>
                    <a:pt x="534046" y="114599"/>
                  </a:lnTo>
                  <a:lnTo>
                    <a:pt x="489270" y="138287"/>
                  </a:lnTo>
                  <a:lnTo>
                    <a:pt x="446012" y="164290"/>
                  </a:lnTo>
                  <a:lnTo>
                    <a:pt x="404353" y="192529"/>
                  </a:lnTo>
                  <a:lnTo>
                    <a:pt x="364372" y="222925"/>
                  </a:lnTo>
                  <a:lnTo>
                    <a:pt x="326149" y="255397"/>
                  </a:lnTo>
                  <a:lnTo>
                    <a:pt x="289763" y="289865"/>
                  </a:lnTo>
                  <a:lnTo>
                    <a:pt x="255294" y="326251"/>
                  </a:lnTo>
                  <a:lnTo>
                    <a:pt x="222822" y="364475"/>
                  </a:lnTo>
                  <a:lnTo>
                    <a:pt x="192427" y="404456"/>
                  </a:lnTo>
                  <a:lnTo>
                    <a:pt x="164188" y="446115"/>
                  </a:lnTo>
                  <a:lnTo>
                    <a:pt x="138185" y="489372"/>
                  </a:lnTo>
                  <a:lnTo>
                    <a:pt x="114497" y="534149"/>
                  </a:lnTo>
                  <a:lnTo>
                    <a:pt x="93204" y="580364"/>
                  </a:lnTo>
                  <a:lnTo>
                    <a:pt x="74387" y="627938"/>
                  </a:lnTo>
                  <a:lnTo>
                    <a:pt x="52214" y="690840"/>
                  </a:lnTo>
                  <a:lnTo>
                    <a:pt x="34945" y="761083"/>
                  </a:lnTo>
                  <a:lnTo>
                    <a:pt x="27959" y="799188"/>
                  </a:lnTo>
                  <a:lnTo>
                    <a:pt x="21968" y="839404"/>
                  </a:lnTo>
                  <a:lnTo>
                    <a:pt x="16898" y="881822"/>
                  </a:lnTo>
                  <a:lnTo>
                    <a:pt x="12670" y="926535"/>
                  </a:lnTo>
                  <a:lnTo>
                    <a:pt x="9209" y="973635"/>
                  </a:lnTo>
                  <a:lnTo>
                    <a:pt x="6437" y="1023212"/>
                  </a:lnTo>
                  <a:lnTo>
                    <a:pt x="4278" y="1075360"/>
                  </a:lnTo>
                  <a:lnTo>
                    <a:pt x="2656" y="1130169"/>
                  </a:lnTo>
                  <a:lnTo>
                    <a:pt x="1494" y="1187731"/>
                  </a:lnTo>
                  <a:lnTo>
                    <a:pt x="715" y="1248139"/>
                  </a:lnTo>
                  <a:lnTo>
                    <a:pt x="242" y="1311484"/>
                  </a:lnTo>
                  <a:lnTo>
                    <a:pt x="0" y="1377857"/>
                  </a:lnTo>
                  <a:lnTo>
                    <a:pt x="0" y="5251275"/>
                  </a:lnTo>
                  <a:lnTo>
                    <a:pt x="242" y="5317649"/>
                  </a:lnTo>
                  <a:lnTo>
                    <a:pt x="715" y="5380994"/>
                  </a:lnTo>
                  <a:lnTo>
                    <a:pt x="1494" y="5441402"/>
                  </a:lnTo>
                  <a:lnTo>
                    <a:pt x="2656" y="5498964"/>
                  </a:lnTo>
                  <a:lnTo>
                    <a:pt x="4278" y="5553773"/>
                  </a:lnTo>
                  <a:lnTo>
                    <a:pt x="6437" y="5605921"/>
                  </a:lnTo>
                  <a:lnTo>
                    <a:pt x="9209" y="5655498"/>
                  </a:lnTo>
                  <a:lnTo>
                    <a:pt x="12670" y="5702598"/>
                  </a:lnTo>
                  <a:lnTo>
                    <a:pt x="16898" y="5747311"/>
                  </a:lnTo>
                  <a:lnTo>
                    <a:pt x="21968" y="5789729"/>
                  </a:lnTo>
                  <a:lnTo>
                    <a:pt x="27959" y="5829945"/>
                  </a:lnTo>
                  <a:lnTo>
                    <a:pt x="34945" y="5868050"/>
                  </a:lnTo>
                  <a:lnTo>
                    <a:pt x="52214" y="5938294"/>
                  </a:lnTo>
                  <a:lnTo>
                    <a:pt x="74387" y="6001195"/>
                  </a:lnTo>
                  <a:lnTo>
                    <a:pt x="93204" y="6048769"/>
                  </a:lnTo>
                  <a:lnTo>
                    <a:pt x="114497" y="6094985"/>
                  </a:lnTo>
                  <a:lnTo>
                    <a:pt x="138185" y="6139761"/>
                  </a:lnTo>
                  <a:lnTo>
                    <a:pt x="164188" y="6183018"/>
                  </a:lnTo>
                  <a:lnTo>
                    <a:pt x="192427" y="6224678"/>
                  </a:lnTo>
                  <a:lnTo>
                    <a:pt x="222822" y="6264659"/>
                  </a:lnTo>
                  <a:lnTo>
                    <a:pt x="255294" y="6302882"/>
                  </a:lnTo>
                  <a:lnTo>
                    <a:pt x="289763" y="6339268"/>
                  </a:lnTo>
                  <a:lnTo>
                    <a:pt x="326149" y="6373737"/>
                  </a:lnTo>
                  <a:lnTo>
                    <a:pt x="364372" y="6406209"/>
                  </a:lnTo>
                  <a:lnTo>
                    <a:pt x="404353" y="6436604"/>
                  </a:lnTo>
                  <a:lnTo>
                    <a:pt x="446012" y="6464843"/>
                  </a:lnTo>
                  <a:lnTo>
                    <a:pt x="489270" y="6490846"/>
                  </a:lnTo>
                  <a:lnTo>
                    <a:pt x="534046" y="6514534"/>
                  </a:lnTo>
                  <a:lnTo>
                    <a:pt x="580261" y="6535826"/>
                  </a:lnTo>
                  <a:lnTo>
                    <a:pt x="627836" y="6554644"/>
                  </a:lnTo>
                  <a:lnTo>
                    <a:pt x="690737" y="6576817"/>
                  </a:lnTo>
                  <a:lnTo>
                    <a:pt x="760981" y="6594086"/>
                  </a:lnTo>
                  <a:lnTo>
                    <a:pt x="799085" y="6601072"/>
                  </a:lnTo>
                  <a:lnTo>
                    <a:pt x="839301" y="6607063"/>
                  </a:lnTo>
                  <a:lnTo>
                    <a:pt x="881720" y="6612133"/>
                  </a:lnTo>
                  <a:lnTo>
                    <a:pt x="926433" y="6616361"/>
                  </a:lnTo>
                  <a:lnTo>
                    <a:pt x="973532" y="6619823"/>
                  </a:lnTo>
                  <a:lnTo>
                    <a:pt x="1023110" y="6622594"/>
                  </a:lnTo>
                  <a:lnTo>
                    <a:pt x="1075258" y="6624753"/>
                  </a:lnTo>
                  <a:lnTo>
                    <a:pt x="1187629" y="6627537"/>
                  </a:lnTo>
                  <a:lnTo>
                    <a:pt x="1519956" y="6629134"/>
                  </a:lnTo>
                  <a:lnTo>
                    <a:pt x="17564828" y="6629134"/>
                  </a:lnTo>
                  <a:lnTo>
                    <a:pt x="17637534" y="6629121"/>
                  </a:lnTo>
                  <a:lnTo>
                    <a:pt x="17707028" y="6629032"/>
                  </a:lnTo>
                  <a:lnTo>
                    <a:pt x="17773402" y="6628789"/>
                  </a:lnTo>
                  <a:lnTo>
                    <a:pt x="17836747" y="6628316"/>
                  </a:lnTo>
                  <a:lnTo>
                    <a:pt x="17954717" y="6626375"/>
                  </a:lnTo>
                  <a:lnTo>
                    <a:pt x="18009526" y="6624753"/>
                  </a:lnTo>
                  <a:lnTo>
                    <a:pt x="18061674" y="6622594"/>
                  </a:lnTo>
                  <a:lnTo>
                    <a:pt x="18111251" y="6619823"/>
                  </a:lnTo>
                  <a:lnTo>
                    <a:pt x="18158350" y="6616361"/>
                  </a:lnTo>
                  <a:lnTo>
                    <a:pt x="18203063" y="6612133"/>
                  </a:lnTo>
                  <a:lnTo>
                    <a:pt x="18245482" y="6607063"/>
                  </a:lnTo>
                  <a:lnTo>
                    <a:pt x="18285698" y="6601072"/>
                  </a:lnTo>
                  <a:lnTo>
                    <a:pt x="18323802" y="6594086"/>
                  </a:lnTo>
                  <a:lnTo>
                    <a:pt x="18394046" y="6576817"/>
                  </a:lnTo>
                  <a:lnTo>
                    <a:pt x="18456947" y="6554644"/>
                  </a:lnTo>
                  <a:lnTo>
                    <a:pt x="18504522" y="6535826"/>
                  </a:lnTo>
                  <a:lnTo>
                    <a:pt x="18550738" y="6514534"/>
                  </a:lnTo>
                  <a:lnTo>
                    <a:pt x="18595514" y="6490846"/>
                  </a:lnTo>
                  <a:lnTo>
                    <a:pt x="18638772" y="6464843"/>
                  </a:lnTo>
                  <a:lnTo>
                    <a:pt x="18680431" y="6436604"/>
                  </a:lnTo>
                  <a:lnTo>
                    <a:pt x="18720412" y="6406209"/>
                  </a:lnTo>
                  <a:lnTo>
                    <a:pt x="18758635" y="6373737"/>
                  </a:lnTo>
                  <a:lnTo>
                    <a:pt x="18795021" y="6339268"/>
                  </a:lnTo>
                  <a:lnTo>
                    <a:pt x="18829489" y="6302882"/>
                  </a:lnTo>
                  <a:lnTo>
                    <a:pt x="18861961" y="6264659"/>
                  </a:lnTo>
                  <a:lnTo>
                    <a:pt x="18892356" y="6224678"/>
                  </a:lnTo>
                  <a:lnTo>
                    <a:pt x="18920595" y="6183018"/>
                  </a:lnTo>
                  <a:lnTo>
                    <a:pt x="18946598" y="6139761"/>
                  </a:lnTo>
                  <a:lnTo>
                    <a:pt x="18970286" y="6094985"/>
                  </a:lnTo>
                  <a:lnTo>
                    <a:pt x="18991579" y="6048769"/>
                  </a:lnTo>
                  <a:lnTo>
                    <a:pt x="19010396" y="6001195"/>
                  </a:lnTo>
                  <a:lnTo>
                    <a:pt x="19032570" y="5938294"/>
                  </a:lnTo>
                  <a:lnTo>
                    <a:pt x="19049838" y="5868050"/>
                  </a:lnTo>
                  <a:lnTo>
                    <a:pt x="19056825" y="5829945"/>
                  </a:lnTo>
                  <a:lnTo>
                    <a:pt x="19062815" y="5789729"/>
                  </a:lnTo>
                  <a:lnTo>
                    <a:pt x="19067886" y="5747311"/>
                  </a:lnTo>
                  <a:lnTo>
                    <a:pt x="19072114" y="5702598"/>
                  </a:lnTo>
                  <a:lnTo>
                    <a:pt x="19075575" y="5655498"/>
                  </a:lnTo>
                  <a:lnTo>
                    <a:pt x="19078347" y="5605921"/>
                  </a:lnTo>
                  <a:lnTo>
                    <a:pt x="19080505" y="5553773"/>
                  </a:lnTo>
                  <a:lnTo>
                    <a:pt x="19082127" y="5498964"/>
                  </a:lnTo>
                  <a:lnTo>
                    <a:pt x="19083290" y="5441402"/>
                  </a:lnTo>
                  <a:lnTo>
                    <a:pt x="19084069" y="5380994"/>
                  </a:lnTo>
                  <a:lnTo>
                    <a:pt x="19084541" y="5317649"/>
                  </a:lnTo>
                  <a:lnTo>
                    <a:pt x="19084784" y="5251275"/>
                  </a:lnTo>
                  <a:lnTo>
                    <a:pt x="19084784" y="1377857"/>
                  </a:lnTo>
                  <a:lnTo>
                    <a:pt x="19084541" y="1311484"/>
                  </a:lnTo>
                  <a:lnTo>
                    <a:pt x="19084069" y="1248139"/>
                  </a:lnTo>
                  <a:lnTo>
                    <a:pt x="19083290" y="1187731"/>
                  </a:lnTo>
                  <a:lnTo>
                    <a:pt x="19082127" y="1130169"/>
                  </a:lnTo>
                  <a:lnTo>
                    <a:pt x="19080505" y="1075360"/>
                  </a:lnTo>
                  <a:lnTo>
                    <a:pt x="19078347" y="1023212"/>
                  </a:lnTo>
                  <a:lnTo>
                    <a:pt x="19075575" y="973635"/>
                  </a:lnTo>
                  <a:lnTo>
                    <a:pt x="19072114" y="926535"/>
                  </a:lnTo>
                  <a:lnTo>
                    <a:pt x="19067886" y="881822"/>
                  </a:lnTo>
                  <a:lnTo>
                    <a:pt x="19062815" y="839404"/>
                  </a:lnTo>
                  <a:lnTo>
                    <a:pt x="19056825" y="799188"/>
                  </a:lnTo>
                  <a:lnTo>
                    <a:pt x="19049838" y="761083"/>
                  </a:lnTo>
                  <a:lnTo>
                    <a:pt x="19032570" y="690840"/>
                  </a:lnTo>
                  <a:lnTo>
                    <a:pt x="19010396" y="627938"/>
                  </a:lnTo>
                  <a:lnTo>
                    <a:pt x="18991579" y="580364"/>
                  </a:lnTo>
                  <a:lnTo>
                    <a:pt x="18970286" y="534149"/>
                  </a:lnTo>
                  <a:lnTo>
                    <a:pt x="18946598" y="489372"/>
                  </a:lnTo>
                  <a:lnTo>
                    <a:pt x="18920595" y="446115"/>
                  </a:lnTo>
                  <a:lnTo>
                    <a:pt x="18892356" y="404456"/>
                  </a:lnTo>
                  <a:lnTo>
                    <a:pt x="18861961" y="364475"/>
                  </a:lnTo>
                  <a:lnTo>
                    <a:pt x="18829489" y="326251"/>
                  </a:lnTo>
                  <a:lnTo>
                    <a:pt x="18795021" y="289865"/>
                  </a:lnTo>
                  <a:lnTo>
                    <a:pt x="18758635" y="255397"/>
                  </a:lnTo>
                  <a:lnTo>
                    <a:pt x="18720412" y="222925"/>
                  </a:lnTo>
                  <a:lnTo>
                    <a:pt x="18680431" y="192529"/>
                  </a:lnTo>
                  <a:lnTo>
                    <a:pt x="18638772" y="164290"/>
                  </a:lnTo>
                  <a:lnTo>
                    <a:pt x="18595514" y="138287"/>
                  </a:lnTo>
                  <a:lnTo>
                    <a:pt x="18550738" y="114599"/>
                  </a:lnTo>
                  <a:lnTo>
                    <a:pt x="18504522" y="93307"/>
                  </a:lnTo>
                  <a:lnTo>
                    <a:pt x="18456947" y="74489"/>
                  </a:lnTo>
                  <a:lnTo>
                    <a:pt x="18394046" y="52316"/>
                  </a:lnTo>
                  <a:lnTo>
                    <a:pt x="18323802" y="35048"/>
                  </a:lnTo>
                  <a:lnTo>
                    <a:pt x="18285698" y="28061"/>
                  </a:lnTo>
                  <a:lnTo>
                    <a:pt x="18245482" y="22071"/>
                  </a:lnTo>
                  <a:lnTo>
                    <a:pt x="18203063" y="17000"/>
                  </a:lnTo>
                  <a:lnTo>
                    <a:pt x="18158350" y="12772"/>
                  </a:lnTo>
                  <a:lnTo>
                    <a:pt x="18111251" y="9311"/>
                  </a:lnTo>
                  <a:lnTo>
                    <a:pt x="18061674" y="6539"/>
                  </a:lnTo>
                  <a:lnTo>
                    <a:pt x="18009526" y="4381"/>
                  </a:lnTo>
                  <a:lnTo>
                    <a:pt x="17897155" y="1596"/>
                  </a:lnTo>
                  <a:lnTo>
                    <a:pt x="17564828" y="0"/>
                  </a:lnTo>
                  <a:close/>
                </a:path>
              </a:pathLst>
            </a:custGeom>
            <a:solidFill>
              <a:srgbClr val="F0F4F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8302" y="2545418"/>
              <a:ext cx="18433868" cy="5701051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761663" y="2692499"/>
              <a:ext cx="2874645" cy="3397250"/>
            </a:xfrm>
            <a:custGeom>
              <a:avLst/>
              <a:gdLst/>
              <a:ahLst/>
              <a:cxnLst/>
              <a:rect l="l" t="t" r="r" b="b"/>
              <a:pathLst>
                <a:path w="2874645" h="3397250">
                  <a:moveTo>
                    <a:pt x="588067" y="3396720"/>
                  </a:moveTo>
                  <a:lnTo>
                    <a:pt x="2285996" y="3396720"/>
                  </a:lnTo>
                  <a:lnTo>
                    <a:pt x="2355828" y="3396636"/>
                  </a:lnTo>
                  <a:lnTo>
                    <a:pt x="2417812" y="3396048"/>
                  </a:lnTo>
                  <a:lnTo>
                    <a:pt x="2472551" y="3394452"/>
                  </a:lnTo>
                  <a:lnTo>
                    <a:pt x="2520648" y="3391343"/>
                  </a:lnTo>
                  <a:lnTo>
                    <a:pt x="2562709" y="3386218"/>
                  </a:lnTo>
                  <a:lnTo>
                    <a:pt x="2631132" y="3367902"/>
                  </a:lnTo>
                  <a:lnTo>
                    <a:pt x="2679029" y="3346376"/>
                  </a:lnTo>
                  <a:lnTo>
                    <a:pt x="2722821" y="3318407"/>
                  </a:lnTo>
                  <a:lnTo>
                    <a:pt x="2761923" y="3284579"/>
                  </a:lnTo>
                  <a:lnTo>
                    <a:pt x="2795751" y="3245477"/>
                  </a:lnTo>
                  <a:lnTo>
                    <a:pt x="2823720" y="3201685"/>
                  </a:lnTo>
                  <a:lnTo>
                    <a:pt x="2845246" y="3153788"/>
                  </a:lnTo>
                  <a:lnTo>
                    <a:pt x="2863561" y="3085365"/>
                  </a:lnTo>
                  <a:lnTo>
                    <a:pt x="2868686" y="3043305"/>
                  </a:lnTo>
                  <a:lnTo>
                    <a:pt x="2871794" y="2995207"/>
                  </a:lnTo>
                  <a:lnTo>
                    <a:pt x="2873391" y="2940469"/>
                  </a:lnTo>
                  <a:lnTo>
                    <a:pt x="2873979" y="2878485"/>
                  </a:lnTo>
                  <a:lnTo>
                    <a:pt x="2874063" y="2808653"/>
                  </a:lnTo>
                  <a:lnTo>
                    <a:pt x="2874063" y="588067"/>
                  </a:lnTo>
                  <a:lnTo>
                    <a:pt x="2873979" y="518234"/>
                  </a:lnTo>
                  <a:lnTo>
                    <a:pt x="2873391" y="456251"/>
                  </a:lnTo>
                  <a:lnTo>
                    <a:pt x="2871794" y="401512"/>
                  </a:lnTo>
                  <a:lnTo>
                    <a:pt x="2868686" y="353415"/>
                  </a:lnTo>
                  <a:lnTo>
                    <a:pt x="2863561" y="311354"/>
                  </a:lnTo>
                  <a:lnTo>
                    <a:pt x="2845246" y="242931"/>
                  </a:lnTo>
                  <a:lnTo>
                    <a:pt x="2823720" y="195034"/>
                  </a:lnTo>
                  <a:lnTo>
                    <a:pt x="2795751" y="151242"/>
                  </a:lnTo>
                  <a:lnTo>
                    <a:pt x="2761923" y="112140"/>
                  </a:lnTo>
                  <a:lnTo>
                    <a:pt x="2722821" y="78312"/>
                  </a:lnTo>
                  <a:lnTo>
                    <a:pt x="2679029" y="50343"/>
                  </a:lnTo>
                  <a:lnTo>
                    <a:pt x="2631132" y="28817"/>
                  </a:lnTo>
                  <a:lnTo>
                    <a:pt x="2562709" y="10502"/>
                  </a:lnTo>
                  <a:lnTo>
                    <a:pt x="2520648" y="5377"/>
                  </a:lnTo>
                  <a:lnTo>
                    <a:pt x="2472551" y="2268"/>
                  </a:lnTo>
                  <a:lnTo>
                    <a:pt x="2417812" y="672"/>
                  </a:lnTo>
                  <a:lnTo>
                    <a:pt x="2355828" y="84"/>
                  </a:lnTo>
                  <a:lnTo>
                    <a:pt x="2285996" y="0"/>
                  </a:lnTo>
                  <a:lnTo>
                    <a:pt x="588067" y="0"/>
                  </a:lnTo>
                  <a:lnTo>
                    <a:pt x="518234" y="84"/>
                  </a:lnTo>
                  <a:lnTo>
                    <a:pt x="456251" y="672"/>
                  </a:lnTo>
                  <a:lnTo>
                    <a:pt x="401512" y="2268"/>
                  </a:lnTo>
                  <a:lnTo>
                    <a:pt x="353415" y="5377"/>
                  </a:lnTo>
                  <a:lnTo>
                    <a:pt x="311354" y="10502"/>
                  </a:lnTo>
                  <a:lnTo>
                    <a:pt x="242931" y="28817"/>
                  </a:lnTo>
                  <a:lnTo>
                    <a:pt x="195034" y="50343"/>
                  </a:lnTo>
                  <a:lnTo>
                    <a:pt x="151242" y="78312"/>
                  </a:lnTo>
                  <a:lnTo>
                    <a:pt x="112140" y="112140"/>
                  </a:lnTo>
                  <a:lnTo>
                    <a:pt x="78312" y="151242"/>
                  </a:lnTo>
                  <a:lnTo>
                    <a:pt x="50343" y="195034"/>
                  </a:lnTo>
                  <a:lnTo>
                    <a:pt x="28817" y="242931"/>
                  </a:lnTo>
                  <a:lnTo>
                    <a:pt x="10502" y="311354"/>
                  </a:lnTo>
                  <a:lnTo>
                    <a:pt x="5377" y="353415"/>
                  </a:lnTo>
                  <a:lnTo>
                    <a:pt x="2268" y="401512"/>
                  </a:lnTo>
                  <a:lnTo>
                    <a:pt x="672" y="456251"/>
                  </a:lnTo>
                  <a:lnTo>
                    <a:pt x="84" y="518234"/>
                  </a:lnTo>
                  <a:lnTo>
                    <a:pt x="0" y="588067"/>
                  </a:lnTo>
                  <a:lnTo>
                    <a:pt x="0" y="2808653"/>
                  </a:lnTo>
                  <a:lnTo>
                    <a:pt x="84" y="2878485"/>
                  </a:lnTo>
                  <a:lnTo>
                    <a:pt x="672" y="2940469"/>
                  </a:lnTo>
                  <a:lnTo>
                    <a:pt x="2268" y="2995207"/>
                  </a:lnTo>
                  <a:lnTo>
                    <a:pt x="5377" y="3043305"/>
                  </a:lnTo>
                  <a:lnTo>
                    <a:pt x="10502" y="3085365"/>
                  </a:lnTo>
                  <a:lnTo>
                    <a:pt x="28817" y="3153788"/>
                  </a:lnTo>
                  <a:lnTo>
                    <a:pt x="50343" y="3201685"/>
                  </a:lnTo>
                  <a:lnTo>
                    <a:pt x="78312" y="3245477"/>
                  </a:lnTo>
                  <a:lnTo>
                    <a:pt x="112140" y="3284579"/>
                  </a:lnTo>
                  <a:lnTo>
                    <a:pt x="151242" y="3318407"/>
                  </a:lnTo>
                  <a:lnTo>
                    <a:pt x="195034" y="3346376"/>
                  </a:lnTo>
                  <a:lnTo>
                    <a:pt x="242931" y="3367902"/>
                  </a:lnTo>
                  <a:lnTo>
                    <a:pt x="311354" y="3386218"/>
                  </a:lnTo>
                  <a:lnTo>
                    <a:pt x="353415" y="3391343"/>
                  </a:lnTo>
                  <a:lnTo>
                    <a:pt x="401512" y="3394452"/>
                  </a:lnTo>
                  <a:lnTo>
                    <a:pt x="456251" y="3396048"/>
                  </a:lnTo>
                  <a:lnTo>
                    <a:pt x="518234" y="3396636"/>
                  </a:lnTo>
                  <a:lnTo>
                    <a:pt x="588067" y="3396720"/>
                  </a:lnTo>
                  <a:close/>
                </a:path>
              </a:pathLst>
            </a:custGeom>
            <a:ln w="52354">
              <a:solidFill>
                <a:srgbClr val="16E7C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325967" y="2226516"/>
              <a:ext cx="649605" cy="389255"/>
            </a:xfrm>
            <a:custGeom>
              <a:avLst/>
              <a:gdLst/>
              <a:ahLst/>
              <a:cxnLst/>
              <a:rect l="l" t="t" r="r" b="b"/>
              <a:pathLst>
                <a:path w="649605" h="389255">
                  <a:moveTo>
                    <a:pt x="0" y="389028"/>
                  </a:moveTo>
                  <a:lnTo>
                    <a:pt x="640125" y="5382"/>
                  </a:lnTo>
                  <a:lnTo>
                    <a:pt x="649107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940257" y="2180224"/>
              <a:ext cx="112395" cy="95250"/>
            </a:xfrm>
            <a:custGeom>
              <a:avLst/>
              <a:gdLst/>
              <a:ahLst/>
              <a:cxnLst/>
              <a:rect l="l" t="t" r="r" b="b"/>
              <a:pathLst>
                <a:path w="112394" h="95250">
                  <a:moveTo>
                    <a:pt x="112058" y="0"/>
                  </a:moveTo>
                  <a:lnTo>
                    <a:pt x="0" y="8564"/>
                  </a:lnTo>
                  <a:lnTo>
                    <a:pt x="51674" y="94785"/>
                  </a:lnTo>
                  <a:lnTo>
                    <a:pt x="1120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4094958" y="7544337"/>
              <a:ext cx="1183640" cy="392430"/>
            </a:xfrm>
            <a:custGeom>
              <a:avLst/>
              <a:gdLst/>
              <a:ahLst/>
              <a:cxnLst/>
              <a:rect l="l" t="t" r="r" b="b"/>
              <a:pathLst>
                <a:path w="1183639" h="392429">
                  <a:moveTo>
                    <a:pt x="157837" y="0"/>
                  </a:moveTo>
                  <a:lnTo>
                    <a:pt x="1025422" y="0"/>
                  </a:lnTo>
                  <a:lnTo>
                    <a:pt x="1056830" y="120"/>
                  </a:lnTo>
                  <a:lnTo>
                    <a:pt x="1102280" y="3263"/>
                  </a:lnTo>
                  <a:lnTo>
                    <a:pt x="1153161" y="30098"/>
                  </a:lnTo>
                  <a:lnTo>
                    <a:pt x="1175524" y="65202"/>
                  </a:lnTo>
                  <a:lnTo>
                    <a:pt x="1183138" y="126428"/>
                  </a:lnTo>
                  <a:lnTo>
                    <a:pt x="1183259" y="157837"/>
                  </a:lnTo>
                  <a:lnTo>
                    <a:pt x="1183259" y="234166"/>
                  </a:lnTo>
                  <a:lnTo>
                    <a:pt x="1182292" y="290905"/>
                  </a:lnTo>
                  <a:lnTo>
                    <a:pt x="1166200" y="345680"/>
                  </a:lnTo>
                  <a:lnTo>
                    <a:pt x="1136936" y="374944"/>
                  </a:lnTo>
                  <a:lnTo>
                    <a:pt x="1082160" y="391036"/>
                  </a:lnTo>
                  <a:lnTo>
                    <a:pt x="1025422" y="392003"/>
                  </a:lnTo>
                  <a:lnTo>
                    <a:pt x="157837" y="392003"/>
                  </a:lnTo>
                  <a:lnTo>
                    <a:pt x="101098" y="391036"/>
                  </a:lnTo>
                  <a:lnTo>
                    <a:pt x="46322" y="374944"/>
                  </a:lnTo>
                  <a:lnTo>
                    <a:pt x="17059" y="345680"/>
                  </a:lnTo>
                  <a:lnTo>
                    <a:pt x="966" y="290905"/>
                  </a:lnTo>
                  <a:lnTo>
                    <a:pt x="0" y="234166"/>
                  </a:lnTo>
                  <a:lnTo>
                    <a:pt x="0" y="157837"/>
                  </a:lnTo>
                  <a:lnTo>
                    <a:pt x="966" y="101098"/>
                  </a:lnTo>
                  <a:lnTo>
                    <a:pt x="17059" y="46322"/>
                  </a:lnTo>
                  <a:lnTo>
                    <a:pt x="46322" y="17059"/>
                  </a:lnTo>
                  <a:lnTo>
                    <a:pt x="101098" y="966"/>
                  </a:lnTo>
                  <a:lnTo>
                    <a:pt x="157837" y="0"/>
                  </a:lnTo>
                  <a:close/>
                </a:path>
              </a:pathLst>
            </a:custGeom>
            <a:ln w="52354">
              <a:solidFill>
                <a:srgbClr val="61D83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891738" y="8036331"/>
              <a:ext cx="1840230" cy="620395"/>
            </a:xfrm>
            <a:custGeom>
              <a:avLst/>
              <a:gdLst/>
              <a:ahLst/>
              <a:cxnLst/>
              <a:rect l="l" t="t" r="r" b="b"/>
              <a:pathLst>
                <a:path w="1840229" h="620395">
                  <a:moveTo>
                    <a:pt x="1839679" y="0"/>
                  </a:moveTo>
                  <a:lnTo>
                    <a:pt x="9921" y="616988"/>
                  </a:lnTo>
                  <a:lnTo>
                    <a:pt x="0" y="62033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806408" y="8605693"/>
              <a:ext cx="111760" cy="95250"/>
            </a:xfrm>
            <a:custGeom>
              <a:avLst/>
              <a:gdLst/>
              <a:ahLst/>
              <a:cxnLst/>
              <a:rect l="l" t="t" r="r" b="b"/>
              <a:pathLst>
                <a:path w="111760" h="95250">
                  <a:moveTo>
                    <a:pt x="79192" y="0"/>
                  </a:moveTo>
                  <a:lnTo>
                    <a:pt x="0" y="79744"/>
                  </a:lnTo>
                  <a:lnTo>
                    <a:pt x="111310" y="95250"/>
                  </a:lnTo>
                  <a:lnTo>
                    <a:pt x="791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779008" y="2746045"/>
              <a:ext cx="2874645" cy="3289935"/>
            </a:xfrm>
            <a:custGeom>
              <a:avLst/>
              <a:gdLst/>
              <a:ahLst/>
              <a:cxnLst/>
              <a:rect l="l" t="t" r="r" b="b"/>
              <a:pathLst>
                <a:path w="2874645" h="3289935">
                  <a:moveTo>
                    <a:pt x="486284" y="0"/>
                  </a:moveTo>
                  <a:lnTo>
                    <a:pt x="2387779" y="0"/>
                  </a:lnTo>
                  <a:lnTo>
                    <a:pt x="2454504" y="110"/>
                  </a:lnTo>
                  <a:lnTo>
                    <a:pt x="2512509" y="882"/>
                  </a:lnTo>
                  <a:lnTo>
                    <a:pt x="2562586" y="2978"/>
                  </a:lnTo>
                  <a:lnTo>
                    <a:pt x="2605528" y="7060"/>
                  </a:lnTo>
                  <a:lnTo>
                    <a:pt x="2673179" y="23830"/>
                  </a:lnTo>
                  <a:lnTo>
                    <a:pt x="2720315" y="45844"/>
                  </a:lnTo>
                  <a:lnTo>
                    <a:pt x="2762424" y="75393"/>
                  </a:lnTo>
                  <a:lnTo>
                    <a:pt x="2798670" y="111639"/>
                  </a:lnTo>
                  <a:lnTo>
                    <a:pt x="2828218" y="153748"/>
                  </a:lnTo>
                  <a:lnTo>
                    <a:pt x="2850233" y="200884"/>
                  </a:lnTo>
                  <a:lnTo>
                    <a:pt x="2867002" y="268534"/>
                  </a:lnTo>
                  <a:lnTo>
                    <a:pt x="2871084" y="311476"/>
                  </a:lnTo>
                  <a:lnTo>
                    <a:pt x="2873180" y="361553"/>
                  </a:lnTo>
                  <a:lnTo>
                    <a:pt x="2873952" y="419558"/>
                  </a:lnTo>
                  <a:lnTo>
                    <a:pt x="2874063" y="486284"/>
                  </a:lnTo>
                  <a:lnTo>
                    <a:pt x="2874063" y="2803345"/>
                  </a:lnTo>
                  <a:lnTo>
                    <a:pt x="2873952" y="2870070"/>
                  </a:lnTo>
                  <a:lnTo>
                    <a:pt x="2873180" y="2928075"/>
                  </a:lnTo>
                  <a:lnTo>
                    <a:pt x="2871084" y="2978152"/>
                  </a:lnTo>
                  <a:lnTo>
                    <a:pt x="2867002" y="3021094"/>
                  </a:lnTo>
                  <a:lnTo>
                    <a:pt x="2850233" y="3088744"/>
                  </a:lnTo>
                  <a:lnTo>
                    <a:pt x="2828218" y="3135880"/>
                  </a:lnTo>
                  <a:lnTo>
                    <a:pt x="2798670" y="3177989"/>
                  </a:lnTo>
                  <a:lnTo>
                    <a:pt x="2762424" y="3214235"/>
                  </a:lnTo>
                  <a:lnTo>
                    <a:pt x="2720315" y="3243783"/>
                  </a:lnTo>
                  <a:lnTo>
                    <a:pt x="2673179" y="3265798"/>
                  </a:lnTo>
                  <a:lnTo>
                    <a:pt x="2605528" y="3282567"/>
                  </a:lnTo>
                  <a:lnTo>
                    <a:pt x="2562586" y="3286649"/>
                  </a:lnTo>
                  <a:lnTo>
                    <a:pt x="2512509" y="3288746"/>
                  </a:lnTo>
                  <a:lnTo>
                    <a:pt x="2454504" y="3289518"/>
                  </a:lnTo>
                  <a:lnTo>
                    <a:pt x="2387779" y="3289628"/>
                  </a:lnTo>
                  <a:lnTo>
                    <a:pt x="486284" y="3289628"/>
                  </a:lnTo>
                  <a:lnTo>
                    <a:pt x="419558" y="3289518"/>
                  </a:lnTo>
                  <a:lnTo>
                    <a:pt x="361553" y="3288746"/>
                  </a:lnTo>
                  <a:lnTo>
                    <a:pt x="311476" y="3286649"/>
                  </a:lnTo>
                  <a:lnTo>
                    <a:pt x="268534" y="3282567"/>
                  </a:lnTo>
                  <a:lnTo>
                    <a:pt x="200884" y="3265798"/>
                  </a:lnTo>
                  <a:lnTo>
                    <a:pt x="153748" y="3243783"/>
                  </a:lnTo>
                  <a:lnTo>
                    <a:pt x="111639" y="3214235"/>
                  </a:lnTo>
                  <a:lnTo>
                    <a:pt x="75393" y="3177989"/>
                  </a:lnTo>
                  <a:lnTo>
                    <a:pt x="45844" y="3135880"/>
                  </a:lnTo>
                  <a:lnTo>
                    <a:pt x="23830" y="3088744"/>
                  </a:lnTo>
                  <a:lnTo>
                    <a:pt x="7060" y="3021094"/>
                  </a:lnTo>
                  <a:lnTo>
                    <a:pt x="2978" y="2978152"/>
                  </a:lnTo>
                  <a:lnTo>
                    <a:pt x="882" y="2928075"/>
                  </a:lnTo>
                  <a:lnTo>
                    <a:pt x="110" y="2870070"/>
                  </a:lnTo>
                  <a:lnTo>
                    <a:pt x="0" y="2803345"/>
                  </a:lnTo>
                  <a:lnTo>
                    <a:pt x="0" y="486284"/>
                  </a:lnTo>
                  <a:lnTo>
                    <a:pt x="110" y="419558"/>
                  </a:lnTo>
                  <a:lnTo>
                    <a:pt x="882" y="361553"/>
                  </a:lnTo>
                  <a:lnTo>
                    <a:pt x="2978" y="311476"/>
                  </a:lnTo>
                  <a:lnTo>
                    <a:pt x="7060" y="268534"/>
                  </a:lnTo>
                  <a:lnTo>
                    <a:pt x="23830" y="200884"/>
                  </a:lnTo>
                  <a:lnTo>
                    <a:pt x="45844" y="153748"/>
                  </a:lnTo>
                  <a:lnTo>
                    <a:pt x="75393" y="111639"/>
                  </a:lnTo>
                  <a:lnTo>
                    <a:pt x="111639" y="75393"/>
                  </a:lnTo>
                  <a:lnTo>
                    <a:pt x="153748" y="45844"/>
                  </a:lnTo>
                  <a:lnTo>
                    <a:pt x="200884" y="23830"/>
                  </a:lnTo>
                  <a:lnTo>
                    <a:pt x="268534" y="7060"/>
                  </a:lnTo>
                  <a:lnTo>
                    <a:pt x="311476" y="2978"/>
                  </a:lnTo>
                  <a:lnTo>
                    <a:pt x="361553" y="882"/>
                  </a:lnTo>
                  <a:lnTo>
                    <a:pt x="419558" y="110"/>
                  </a:lnTo>
                  <a:lnTo>
                    <a:pt x="486284" y="0"/>
                  </a:lnTo>
                  <a:close/>
                </a:path>
              </a:pathLst>
            </a:custGeom>
            <a:ln w="52354">
              <a:solidFill>
                <a:srgbClr val="FF644E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196036" y="6216587"/>
              <a:ext cx="611505" cy="2309495"/>
            </a:xfrm>
            <a:custGeom>
              <a:avLst/>
              <a:gdLst/>
              <a:ahLst/>
              <a:cxnLst/>
              <a:rect l="l" t="t" r="r" b="b"/>
              <a:pathLst>
                <a:path w="611504" h="2309495">
                  <a:moveTo>
                    <a:pt x="0" y="0"/>
                  </a:moveTo>
                  <a:lnTo>
                    <a:pt x="608607" y="2298917"/>
                  </a:lnTo>
                  <a:lnTo>
                    <a:pt x="611287" y="23090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756057" y="8502642"/>
              <a:ext cx="97790" cy="110489"/>
            </a:xfrm>
            <a:custGeom>
              <a:avLst/>
              <a:gdLst/>
              <a:ahLst/>
              <a:cxnLst/>
              <a:rect l="l" t="t" r="r" b="b"/>
              <a:pathLst>
                <a:path w="97789" h="110490">
                  <a:moveTo>
                    <a:pt x="97172" y="0"/>
                  </a:moveTo>
                  <a:lnTo>
                    <a:pt x="0" y="25724"/>
                  </a:lnTo>
                  <a:lnTo>
                    <a:pt x="74311" y="110035"/>
                  </a:lnTo>
                  <a:lnTo>
                    <a:pt x="971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0092208" y="2806203"/>
              <a:ext cx="3054985" cy="2682875"/>
            </a:xfrm>
            <a:custGeom>
              <a:avLst/>
              <a:gdLst/>
              <a:ahLst/>
              <a:cxnLst/>
              <a:rect l="l" t="t" r="r" b="b"/>
              <a:pathLst>
                <a:path w="3054984" h="2682875">
                  <a:moveTo>
                    <a:pt x="392201" y="0"/>
                  </a:moveTo>
                  <a:lnTo>
                    <a:pt x="2662413" y="0"/>
                  </a:lnTo>
                  <a:lnTo>
                    <a:pt x="2726127" y="153"/>
                  </a:lnTo>
                  <a:lnTo>
                    <a:pt x="2779897" y="1230"/>
                  </a:lnTo>
                  <a:lnTo>
                    <a:pt x="2824829" y="4151"/>
                  </a:lnTo>
                  <a:lnTo>
                    <a:pt x="2892594" y="19219"/>
                  </a:lnTo>
                  <a:lnTo>
                    <a:pt x="2939508" y="42389"/>
                  </a:lnTo>
                  <a:lnTo>
                    <a:pt x="2979823" y="74790"/>
                  </a:lnTo>
                  <a:lnTo>
                    <a:pt x="3012224" y="115105"/>
                  </a:lnTo>
                  <a:lnTo>
                    <a:pt x="3035394" y="162018"/>
                  </a:lnTo>
                  <a:lnTo>
                    <a:pt x="3050462" y="229784"/>
                  </a:lnTo>
                  <a:lnTo>
                    <a:pt x="3053383" y="274716"/>
                  </a:lnTo>
                  <a:lnTo>
                    <a:pt x="3054460" y="328486"/>
                  </a:lnTo>
                  <a:lnTo>
                    <a:pt x="3054613" y="392201"/>
                  </a:lnTo>
                  <a:lnTo>
                    <a:pt x="3054613" y="2290501"/>
                  </a:lnTo>
                  <a:lnTo>
                    <a:pt x="3054460" y="2354216"/>
                  </a:lnTo>
                  <a:lnTo>
                    <a:pt x="3053383" y="2407986"/>
                  </a:lnTo>
                  <a:lnTo>
                    <a:pt x="3050462" y="2452918"/>
                  </a:lnTo>
                  <a:lnTo>
                    <a:pt x="3035394" y="2520683"/>
                  </a:lnTo>
                  <a:lnTo>
                    <a:pt x="3012224" y="2567597"/>
                  </a:lnTo>
                  <a:lnTo>
                    <a:pt x="2979823" y="2607912"/>
                  </a:lnTo>
                  <a:lnTo>
                    <a:pt x="2939508" y="2640312"/>
                  </a:lnTo>
                  <a:lnTo>
                    <a:pt x="2892594" y="2663483"/>
                  </a:lnTo>
                  <a:lnTo>
                    <a:pt x="2824829" y="2678551"/>
                  </a:lnTo>
                  <a:lnTo>
                    <a:pt x="2779897" y="2681472"/>
                  </a:lnTo>
                  <a:lnTo>
                    <a:pt x="2726127" y="2682548"/>
                  </a:lnTo>
                  <a:lnTo>
                    <a:pt x="2662413" y="2682702"/>
                  </a:lnTo>
                  <a:lnTo>
                    <a:pt x="392201" y="2682702"/>
                  </a:lnTo>
                  <a:lnTo>
                    <a:pt x="328486" y="2682548"/>
                  </a:lnTo>
                  <a:lnTo>
                    <a:pt x="274716" y="2681472"/>
                  </a:lnTo>
                  <a:lnTo>
                    <a:pt x="229784" y="2678551"/>
                  </a:lnTo>
                  <a:lnTo>
                    <a:pt x="162018" y="2663483"/>
                  </a:lnTo>
                  <a:lnTo>
                    <a:pt x="115105" y="2640312"/>
                  </a:lnTo>
                  <a:lnTo>
                    <a:pt x="74790" y="2607912"/>
                  </a:lnTo>
                  <a:lnTo>
                    <a:pt x="42389" y="2567597"/>
                  </a:lnTo>
                  <a:lnTo>
                    <a:pt x="19219" y="2520683"/>
                  </a:lnTo>
                  <a:lnTo>
                    <a:pt x="4151" y="2452918"/>
                  </a:lnTo>
                  <a:lnTo>
                    <a:pt x="1230" y="2407986"/>
                  </a:lnTo>
                  <a:lnTo>
                    <a:pt x="153" y="2354216"/>
                  </a:lnTo>
                  <a:lnTo>
                    <a:pt x="0" y="2290501"/>
                  </a:lnTo>
                  <a:lnTo>
                    <a:pt x="0" y="392201"/>
                  </a:lnTo>
                  <a:lnTo>
                    <a:pt x="153" y="328486"/>
                  </a:lnTo>
                  <a:lnTo>
                    <a:pt x="1230" y="274716"/>
                  </a:lnTo>
                  <a:lnTo>
                    <a:pt x="4151" y="229784"/>
                  </a:lnTo>
                  <a:lnTo>
                    <a:pt x="19219" y="162018"/>
                  </a:lnTo>
                  <a:lnTo>
                    <a:pt x="42389" y="115105"/>
                  </a:lnTo>
                  <a:lnTo>
                    <a:pt x="74790" y="74790"/>
                  </a:lnTo>
                  <a:lnTo>
                    <a:pt x="115105" y="42389"/>
                  </a:lnTo>
                  <a:lnTo>
                    <a:pt x="162018" y="19219"/>
                  </a:lnTo>
                  <a:lnTo>
                    <a:pt x="229784" y="4151"/>
                  </a:lnTo>
                  <a:lnTo>
                    <a:pt x="274716" y="1230"/>
                  </a:lnTo>
                  <a:lnTo>
                    <a:pt x="328486" y="153"/>
                  </a:lnTo>
                  <a:lnTo>
                    <a:pt x="392201" y="0"/>
                  </a:lnTo>
                  <a:close/>
                </a:path>
              </a:pathLst>
            </a:custGeom>
            <a:ln w="52354">
              <a:solidFill>
                <a:srgbClr val="EF5FA7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1619520" y="2223128"/>
              <a:ext cx="0" cy="448945"/>
            </a:xfrm>
            <a:custGeom>
              <a:avLst/>
              <a:gdLst/>
              <a:ahLst/>
              <a:cxnLst/>
              <a:rect l="l" t="t" r="r" b="b"/>
              <a:pathLst>
                <a:path w="0" h="448944">
                  <a:moveTo>
                    <a:pt x="0" y="448545"/>
                  </a:moveTo>
                  <a:lnTo>
                    <a:pt x="0" y="1047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1569260" y="2133077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50260" y="0"/>
                  </a:moveTo>
                  <a:lnTo>
                    <a:pt x="0" y="100520"/>
                  </a:lnTo>
                  <a:lnTo>
                    <a:pt x="100520" y="100520"/>
                  </a:lnTo>
                  <a:lnTo>
                    <a:pt x="502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3262486" y="2806203"/>
              <a:ext cx="2874645" cy="2961640"/>
            </a:xfrm>
            <a:custGeom>
              <a:avLst/>
              <a:gdLst/>
              <a:ahLst/>
              <a:cxnLst/>
              <a:rect l="l" t="t" r="r" b="b"/>
              <a:pathLst>
                <a:path w="2874644" h="2961640">
                  <a:moveTo>
                    <a:pt x="392201" y="0"/>
                  </a:moveTo>
                  <a:lnTo>
                    <a:pt x="2481862" y="0"/>
                  </a:lnTo>
                  <a:lnTo>
                    <a:pt x="2545576" y="153"/>
                  </a:lnTo>
                  <a:lnTo>
                    <a:pt x="2599347" y="1230"/>
                  </a:lnTo>
                  <a:lnTo>
                    <a:pt x="2644279" y="4151"/>
                  </a:lnTo>
                  <a:lnTo>
                    <a:pt x="2712045" y="19219"/>
                  </a:lnTo>
                  <a:lnTo>
                    <a:pt x="2758958" y="42389"/>
                  </a:lnTo>
                  <a:lnTo>
                    <a:pt x="2799273" y="74790"/>
                  </a:lnTo>
                  <a:lnTo>
                    <a:pt x="2831673" y="115105"/>
                  </a:lnTo>
                  <a:lnTo>
                    <a:pt x="2854843" y="162018"/>
                  </a:lnTo>
                  <a:lnTo>
                    <a:pt x="2869911" y="229784"/>
                  </a:lnTo>
                  <a:lnTo>
                    <a:pt x="2872833" y="274716"/>
                  </a:lnTo>
                  <a:lnTo>
                    <a:pt x="2873909" y="328486"/>
                  </a:lnTo>
                  <a:lnTo>
                    <a:pt x="2874063" y="392201"/>
                  </a:lnTo>
                  <a:lnTo>
                    <a:pt x="2874063" y="2568999"/>
                  </a:lnTo>
                  <a:lnTo>
                    <a:pt x="2873909" y="2632713"/>
                  </a:lnTo>
                  <a:lnTo>
                    <a:pt x="2872833" y="2686483"/>
                  </a:lnTo>
                  <a:lnTo>
                    <a:pt x="2869911" y="2731415"/>
                  </a:lnTo>
                  <a:lnTo>
                    <a:pt x="2854843" y="2799180"/>
                  </a:lnTo>
                  <a:lnTo>
                    <a:pt x="2831673" y="2846094"/>
                  </a:lnTo>
                  <a:lnTo>
                    <a:pt x="2799273" y="2886409"/>
                  </a:lnTo>
                  <a:lnTo>
                    <a:pt x="2758958" y="2918810"/>
                  </a:lnTo>
                  <a:lnTo>
                    <a:pt x="2712045" y="2941980"/>
                  </a:lnTo>
                  <a:lnTo>
                    <a:pt x="2644279" y="2957048"/>
                  </a:lnTo>
                  <a:lnTo>
                    <a:pt x="2599347" y="2959969"/>
                  </a:lnTo>
                  <a:lnTo>
                    <a:pt x="2545576" y="2961046"/>
                  </a:lnTo>
                  <a:lnTo>
                    <a:pt x="2481862" y="2961199"/>
                  </a:lnTo>
                  <a:lnTo>
                    <a:pt x="392201" y="2961199"/>
                  </a:lnTo>
                  <a:lnTo>
                    <a:pt x="328486" y="2961046"/>
                  </a:lnTo>
                  <a:lnTo>
                    <a:pt x="274716" y="2959969"/>
                  </a:lnTo>
                  <a:lnTo>
                    <a:pt x="229784" y="2957048"/>
                  </a:lnTo>
                  <a:lnTo>
                    <a:pt x="162018" y="2941980"/>
                  </a:lnTo>
                  <a:lnTo>
                    <a:pt x="115105" y="2918810"/>
                  </a:lnTo>
                  <a:lnTo>
                    <a:pt x="74790" y="2886409"/>
                  </a:lnTo>
                  <a:lnTo>
                    <a:pt x="42389" y="2846094"/>
                  </a:lnTo>
                  <a:lnTo>
                    <a:pt x="19219" y="2799180"/>
                  </a:lnTo>
                  <a:lnTo>
                    <a:pt x="4151" y="2731415"/>
                  </a:lnTo>
                  <a:lnTo>
                    <a:pt x="1230" y="2686483"/>
                  </a:lnTo>
                  <a:lnTo>
                    <a:pt x="153" y="2632713"/>
                  </a:lnTo>
                  <a:lnTo>
                    <a:pt x="0" y="2568999"/>
                  </a:lnTo>
                  <a:lnTo>
                    <a:pt x="0" y="392201"/>
                  </a:lnTo>
                  <a:lnTo>
                    <a:pt x="153" y="328486"/>
                  </a:lnTo>
                  <a:lnTo>
                    <a:pt x="1230" y="274716"/>
                  </a:lnTo>
                  <a:lnTo>
                    <a:pt x="4151" y="229784"/>
                  </a:lnTo>
                  <a:lnTo>
                    <a:pt x="19219" y="162018"/>
                  </a:lnTo>
                  <a:lnTo>
                    <a:pt x="42389" y="115105"/>
                  </a:lnTo>
                  <a:lnTo>
                    <a:pt x="74790" y="74790"/>
                  </a:lnTo>
                  <a:lnTo>
                    <a:pt x="115105" y="42389"/>
                  </a:lnTo>
                  <a:lnTo>
                    <a:pt x="162018" y="19219"/>
                  </a:lnTo>
                  <a:lnTo>
                    <a:pt x="229784" y="4151"/>
                  </a:lnTo>
                  <a:lnTo>
                    <a:pt x="274716" y="1230"/>
                  </a:lnTo>
                  <a:lnTo>
                    <a:pt x="328486" y="153"/>
                  </a:lnTo>
                  <a:lnTo>
                    <a:pt x="392201" y="0"/>
                  </a:lnTo>
                  <a:close/>
                </a:path>
              </a:pathLst>
            </a:custGeom>
            <a:ln w="52354">
              <a:solidFill>
                <a:srgbClr val="FAE232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4699520" y="5928570"/>
              <a:ext cx="0" cy="2395855"/>
            </a:xfrm>
            <a:custGeom>
              <a:avLst/>
              <a:gdLst/>
              <a:ahLst/>
              <a:cxnLst/>
              <a:rect l="l" t="t" r="r" b="b"/>
              <a:pathLst>
                <a:path w="0" h="2395854">
                  <a:moveTo>
                    <a:pt x="0" y="0"/>
                  </a:moveTo>
                  <a:lnTo>
                    <a:pt x="0" y="2384789"/>
                  </a:lnTo>
                  <a:lnTo>
                    <a:pt x="0" y="239526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4649260" y="831335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454640" y="7544337"/>
              <a:ext cx="1471930" cy="392430"/>
            </a:xfrm>
            <a:custGeom>
              <a:avLst/>
              <a:gdLst/>
              <a:ahLst/>
              <a:cxnLst/>
              <a:rect l="l" t="t" r="r" b="b"/>
              <a:pathLst>
                <a:path w="1471929" h="392429">
                  <a:moveTo>
                    <a:pt x="157837" y="0"/>
                  </a:moveTo>
                  <a:lnTo>
                    <a:pt x="1313647" y="0"/>
                  </a:lnTo>
                  <a:lnTo>
                    <a:pt x="1345056" y="120"/>
                  </a:lnTo>
                  <a:lnTo>
                    <a:pt x="1390505" y="3263"/>
                  </a:lnTo>
                  <a:lnTo>
                    <a:pt x="1441386" y="30098"/>
                  </a:lnTo>
                  <a:lnTo>
                    <a:pt x="1463750" y="65202"/>
                  </a:lnTo>
                  <a:lnTo>
                    <a:pt x="1471364" y="126428"/>
                  </a:lnTo>
                  <a:lnTo>
                    <a:pt x="1471485" y="157837"/>
                  </a:lnTo>
                  <a:lnTo>
                    <a:pt x="1471485" y="234166"/>
                  </a:lnTo>
                  <a:lnTo>
                    <a:pt x="1470518" y="290905"/>
                  </a:lnTo>
                  <a:lnTo>
                    <a:pt x="1454425" y="345680"/>
                  </a:lnTo>
                  <a:lnTo>
                    <a:pt x="1425161" y="374944"/>
                  </a:lnTo>
                  <a:lnTo>
                    <a:pt x="1370386" y="391036"/>
                  </a:lnTo>
                  <a:lnTo>
                    <a:pt x="1313647" y="392003"/>
                  </a:lnTo>
                  <a:lnTo>
                    <a:pt x="157837" y="392003"/>
                  </a:lnTo>
                  <a:lnTo>
                    <a:pt x="101098" y="391036"/>
                  </a:lnTo>
                  <a:lnTo>
                    <a:pt x="46322" y="374944"/>
                  </a:lnTo>
                  <a:lnTo>
                    <a:pt x="17059" y="345680"/>
                  </a:lnTo>
                  <a:lnTo>
                    <a:pt x="966" y="290905"/>
                  </a:lnTo>
                  <a:lnTo>
                    <a:pt x="0" y="234166"/>
                  </a:lnTo>
                  <a:lnTo>
                    <a:pt x="0" y="157837"/>
                  </a:lnTo>
                  <a:lnTo>
                    <a:pt x="966" y="101098"/>
                  </a:lnTo>
                  <a:lnTo>
                    <a:pt x="17059" y="46322"/>
                  </a:lnTo>
                  <a:lnTo>
                    <a:pt x="46322" y="17059"/>
                  </a:lnTo>
                  <a:lnTo>
                    <a:pt x="101098" y="966"/>
                  </a:lnTo>
                  <a:lnTo>
                    <a:pt x="157837" y="0"/>
                  </a:lnTo>
                  <a:close/>
                </a:path>
              </a:pathLst>
            </a:custGeom>
            <a:ln w="52354">
              <a:solidFill>
                <a:srgbClr val="FF644E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3440939" y="7998937"/>
              <a:ext cx="2083435" cy="570865"/>
            </a:xfrm>
            <a:custGeom>
              <a:avLst/>
              <a:gdLst/>
              <a:ahLst/>
              <a:cxnLst/>
              <a:rect l="l" t="t" r="r" b="b"/>
              <a:pathLst>
                <a:path w="2083435" h="570865">
                  <a:moveTo>
                    <a:pt x="0" y="0"/>
                  </a:moveTo>
                  <a:lnTo>
                    <a:pt x="2072805" y="567680"/>
                  </a:lnTo>
                  <a:lnTo>
                    <a:pt x="2082904" y="570446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5500469" y="8518143"/>
              <a:ext cx="110489" cy="97155"/>
            </a:xfrm>
            <a:custGeom>
              <a:avLst/>
              <a:gdLst/>
              <a:ahLst/>
              <a:cxnLst/>
              <a:rect l="l" t="t" r="r" b="b"/>
              <a:pathLst>
                <a:path w="110489" h="97154">
                  <a:moveTo>
                    <a:pt x="26552" y="0"/>
                  </a:moveTo>
                  <a:lnTo>
                    <a:pt x="0" y="96949"/>
                  </a:lnTo>
                  <a:lnTo>
                    <a:pt x="110225" y="75027"/>
                  </a:lnTo>
                  <a:lnTo>
                    <a:pt x="265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1366016" y="8857620"/>
            <a:ext cx="209931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u="sng" sz="245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torch.optim</a:t>
            </a:r>
            <a:endParaRPr sz="2450">
              <a:latin typeface="Andale Mono"/>
              <a:cs typeface="Andale Mono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4086578" y="8758564"/>
            <a:ext cx="3418840" cy="15887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-635">
              <a:lnSpc>
                <a:spcPct val="139600"/>
              </a:lnSpc>
              <a:spcBef>
                <a:spcPts val="95"/>
              </a:spcBef>
            </a:pPr>
            <a:r>
              <a:rPr dirty="0" u="sng" sz="245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torch.nn</a:t>
            </a:r>
            <a:r>
              <a:rPr dirty="0" sz="2450" spc="-1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u="sng" sz="245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torch.nn.Module</a:t>
            </a:r>
            <a:r>
              <a:rPr dirty="0" sz="2450" spc="-1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u="sng" sz="245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torchvision.models</a:t>
            </a:r>
            <a:endParaRPr sz="2450">
              <a:latin typeface="Andale Mono"/>
              <a:cs typeface="Andale Mono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0436318" y="1435601"/>
            <a:ext cx="228790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u="sng" sz="245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torchmetrics</a:t>
            </a:r>
            <a:endParaRPr sz="2450">
              <a:latin typeface="Andale Mono"/>
              <a:cs typeface="Andale Mono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889521" y="10775289"/>
            <a:ext cx="6602730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See</a:t>
            </a:r>
            <a:r>
              <a:rPr dirty="0" sz="1800" spc="-1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more:</a:t>
            </a:r>
            <a:r>
              <a:rPr dirty="0" sz="1800" spc="-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u="heavy" sz="1800" spc="5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https://pytorch.org/tutorials/beginner/ptcheat.html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 descr=""/>
          <p:cNvSpPr/>
          <p:nvPr/>
        </p:nvSpPr>
        <p:spPr>
          <a:xfrm>
            <a:off x="761664" y="378197"/>
            <a:ext cx="5716905" cy="1592580"/>
          </a:xfrm>
          <a:custGeom>
            <a:avLst/>
            <a:gdLst/>
            <a:ahLst/>
            <a:cxnLst/>
            <a:rect l="l" t="t" r="r" b="b"/>
            <a:pathLst>
              <a:path w="5716905" h="1592580">
                <a:moveTo>
                  <a:pt x="588067" y="1592072"/>
                </a:moveTo>
                <a:lnTo>
                  <a:pt x="5128271" y="1592072"/>
                </a:lnTo>
                <a:lnTo>
                  <a:pt x="5198103" y="1591988"/>
                </a:lnTo>
                <a:lnTo>
                  <a:pt x="5260086" y="1591400"/>
                </a:lnTo>
                <a:lnTo>
                  <a:pt x="5314825" y="1589804"/>
                </a:lnTo>
                <a:lnTo>
                  <a:pt x="5362922" y="1586695"/>
                </a:lnTo>
                <a:lnTo>
                  <a:pt x="5404982" y="1581570"/>
                </a:lnTo>
                <a:lnTo>
                  <a:pt x="5473406" y="1563255"/>
                </a:lnTo>
                <a:lnTo>
                  <a:pt x="5521302" y="1541729"/>
                </a:lnTo>
                <a:lnTo>
                  <a:pt x="5565094" y="1513760"/>
                </a:lnTo>
                <a:lnTo>
                  <a:pt x="5604196" y="1479932"/>
                </a:lnTo>
                <a:lnTo>
                  <a:pt x="5638024" y="1440830"/>
                </a:lnTo>
                <a:lnTo>
                  <a:pt x="5665994" y="1397038"/>
                </a:lnTo>
                <a:lnTo>
                  <a:pt x="5687520" y="1349142"/>
                </a:lnTo>
                <a:lnTo>
                  <a:pt x="5705835" y="1280718"/>
                </a:lnTo>
                <a:lnTo>
                  <a:pt x="5710960" y="1238658"/>
                </a:lnTo>
                <a:lnTo>
                  <a:pt x="5714069" y="1190560"/>
                </a:lnTo>
                <a:lnTo>
                  <a:pt x="5715665" y="1135821"/>
                </a:lnTo>
                <a:lnTo>
                  <a:pt x="5716253" y="1073838"/>
                </a:lnTo>
                <a:lnTo>
                  <a:pt x="5716337" y="1004006"/>
                </a:lnTo>
                <a:lnTo>
                  <a:pt x="5716337" y="588067"/>
                </a:lnTo>
                <a:lnTo>
                  <a:pt x="5716253" y="518234"/>
                </a:lnTo>
                <a:lnTo>
                  <a:pt x="5715665" y="456251"/>
                </a:lnTo>
                <a:lnTo>
                  <a:pt x="5714069" y="401512"/>
                </a:lnTo>
                <a:lnTo>
                  <a:pt x="5710960" y="353415"/>
                </a:lnTo>
                <a:lnTo>
                  <a:pt x="5705835" y="311354"/>
                </a:lnTo>
                <a:lnTo>
                  <a:pt x="5687520" y="242931"/>
                </a:lnTo>
                <a:lnTo>
                  <a:pt x="5665994" y="195034"/>
                </a:lnTo>
                <a:lnTo>
                  <a:pt x="5638024" y="151242"/>
                </a:lnTo>
                <a:lnTo>
                  <a:pt x="5604196" y="112140"/>
                </a:lnTo>
                <a:lnTo>
                  <a:pt x="5565094" y="78312"/>
                </a:lnTo>
                <a:lnTo>
                  <a:pt x="5521302" y="50343"/>
                </a:lnTo>
                <a:lnTo>
                  <a:pt x="5473406" y="28817"/>
                </a:lnTo>
                <a:lnTo>
                  <a:pt x="5404982" y="10502"/>
                </a:lnTo>
                <a:lnTo>
                  <a:pt x="5362922" y="5377"/>
                </a:lnTo>
                <a:lnTo>
                  <a:pt x="5314825" y="2268"/>
                </a:lnTo>
                <a:lnTo>
                  <a:pt x="5260086" y="672"/>
                </a:lnTo>
                <a:lnTo>
                  <a:pt x="5198103" y="84"/>
                </a:lnTo>
                <a:lnTo>
                  <a:pt x="5128271" y="0"/>
                </a:lnTo>
                <a:lnTo>
                  <a:pt x="588067" y="0"/>
                </a:lnTo>
                <a:lnTo>
                  <a:pt x="518234" y="84"/>
                </a:lnTo>
                <a:lnTo>
                  <a:pt x="456251" y="672"/>
                </a:lnTo>
                <a:lnTo>
                  <a:pt x="401512" y="2268"/>
                </a:lnTo>
                <a:lnTo>
                  <a:pt x="353415" y="5377"/>
                </a:lnTo>
                <a:lnTo>
                  <a:pt x="311354" y="10502"/>
                </a:lnTo>
                <a:lnTo>
                  <a:pt x="242931" y="28817"/>
                </a:lnTo>
                <a:lnTo>
                  <a:pt x="195034" y="50343"/>
                </a:lnTo>
                <a:lnTo>
                  <a:pt x="151242" y="78312"/>
                </a:lnTo>
                <a:lnTo>
                  <a:pt x="112140" y="112140"/>
                </a:lnTo>
                <a:lnTo>
                  <a:pt x="78312" y="151242"/>
                </a:lnTo>
                <a:lnTo>
                  <a:pt x="50343" y="195034"/>
                </a:lnTo>
                <a:lnTo>
                  <a:pt x="28817" y="242931"/>
                </a:lnTo>
                <a:lnTo>
                  <a:pt x="10502" y="311354"/>
                </a:lnTo>
                <a:lnTo>
                  <a:pt x="5377" y="353415"/>
                </a:lnTo>
                <a:lnTo>
                  <a:pt x="2268" y="401512"/>
                </a:lnTo>
                <a:lnTo>
                  <a:pt x="672" y="456251"/>
                </a:lnTo>
                <a:lnTo>
                  <a:pt x="84" y="518234"/>
                </a:lnTo>
                <a:lnTo>
                  <a:pt x="0" y="588067"/>
                </a:lnTo>
                <a:lnTo>
                  <a:pt x="0" y="1004006"/>
                </a:lnTo>
                <a:lnTo>
                  <a:pt x="84" y="1073838"/>
                </a:lnTo>
                <a:lnTo>
                  <a:pt x="672" y="1135821"/>
                </a:lnTo>
                <a:lnTo>
                  <a:pt x="2268" y="1190560"/>
                </a:lnTo>
                <a:lnTo>
                  <a:pt x="5377" y="1238658"/>
                </a:lnTo>
                <a:lnTo>
                  <a:pt x="10502" y="1280718"/>
                </a:lnTo>
                <a:lnTo>
                  <a:pt x="28817" y="1349142"/>
                </a:lnTo>
                <a:lnTo>
                  <a:pt x="50343" y="1397038"/>
                </a:lnTo>
                <a:lnTo>
                  <a:pt x="78312" y="1440830"/>
                </a:lnTo>
                <a:lnTo>
                  <a:pt x="112140" y="1479932"/>
                </a:lnTo>
                <a:lnTo>
                  <a:pt x="151242" y="1513760"/>
                </a:lnTo>
                <a:lnTo>
                  <a:pt x="195034" y="1541729"/>
                </a:lnTo>
                <a:lnTo>
                  <a:pt x="242931" y="1563255"/>
                </a:lnTo>
                <a:lnTo>
                  <a:pt x="311354" y="1581570"/>
                </a:lnTo>
                <a:lnTo>
                  <a:pt x="353415" y="1586695"/>
                </a:lnTo>
                <a:lnTo>
                  <a:pt x="401512" y="1589804"/>
                </a:lnTo>
                <a:lnTo>
                  <a:pt x="456251" y="1591400"/>
                </a:lnTo>
                <a:lnTo>
                  <a:pt x="518234" y="1591988"/>
                </a:lnTo>
                <a:lnTo>
                  <a:pt x="588067" y="1592072"/>
                </a:lnTo>
                <a:close/>
              </a:path>
            </a:pathLst>
          </a:custGeom>
          <a:ln w="52354">
            <a:solidFill>
              <a:srgbClr val="16E7CF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 txBox="1"/>
          <p:nvPr/>
        </p:nvSpPr>
        <p:spPr>
          <a:xfrm>
            <a:off x="1062293" y="307163"/>
            <a:ext cx="5115560" cy="15309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295275" marR="287655">
              <a:lnSpc>
                <a:spcPct val="131800"/>
              </a:lnSpc>
              <a:spcBef>
                <a:spcPts val="95"/>
              </a:spcBef>
            </a:pPr>
            <a:r>
              <a:rPr dirty="0" u="sng" sz="245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torchvision.transforms</a:t>
            </a:r>
            <a:r>
              <a:rPr dirty="0" sz="2450" spc="-1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u="sng" sz="245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torch.utils.data.Dataset</a:t>
            </a:r>
            <a:endParaRPr sz="2450">
              <a:latin typeface="Andale Mono"/>
              <a:cs typeface="Andale Mono"/>
            </a:endParaRPr>
          </a:p>
          <a:p>
            <a:pPr algn="ctr">
              <a:lnSpc>
                <a:spcPct val="100000"/>
              </a:lnSpc>
              <a:spcBef>
                <a:spcPts val="1160"/>
              </a:spcBef>
            </a:pPr>
            <a:r>
              <a:rPr dirty="0" u="sng" sz="245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torch.utils.data.DataLoader</a:t>
            </a:r>
            <a:endParaRPr sz="2450">
              <a:latin typeface="Andale Mono"/>
              <a:cs typeface="Andale Mono"/>
            </a:endParaRPr>
          </a:p>
        </p:txBody>
      </p:sp>
      <p:sp>
        <p:nvSpPr>
          <p:cNvPr id="29" name="object 29" descr=""/>
          <p:cNvSpPr/>
          <p:nvPr/>
        </p:nvSpPr>
        <p:spPr>
          <a:xfrm>
            <a:off x="1216213" y="8878847"/>
            <a:ext cx="2482850" cy="482600"/>
          </a:xfrm>
          <a:custGeom>
            <a:avLst/>
            <a:gdLst/>
            <a:ahLst/>
            <a:cxnLst/>
            <a:rect l="l" t="t" r="r" b="b"/>
            <a:pathLst>
              <a:path w="2482850" h="482600">
                <a:moveTo>
                  <a:pt x="157837" y="0"/>
                </a:moveTo>
                <a:lnTo>
                  <a:pt x="2324881" y="0"/>
                </a:lnTo>
                <a:lnTo>
                  <a:pt x="2356289" y="120"/>
                </a:lnTo>
                <a:lnTo>
                  <a:pt x="2401738" y="3263"/>
                </a:lnTo>
                <a:lnTo>
                  <a:pt x="2452619" y="30098"/>
                </a:lnTo>
                <a:lnTo>
                  <a:pt x="2474983" y="65202"/>
                </a:lnTo>
                <a:lnTo>
                  <a:pt x="2482597" y="126428"/>
                </a:lnTo>
                <a:lnTo>
                  <a:pt x="2482718" y="157837"/>
                </a:lnTo>
                <a:lnTo>
                  <a:pt x="2482718" y="324317"/>
                </a:lnTo>
                <a:lnTo>
                  <a:pt x="2481751" y="381055"/>
                </a:lnTo>
                <a:lnTo>
                  <a:pt x="2465658" y="435831"/>
                </a:lnTo>
                <a:lnTo>
                  <a:pt x="2436394" y="465095"/>
                </a:lnTo>
                <a:lnTo>
                  <a:pt x="2381619" y="481187"/>
                </a:lnTo>
                <a:lnTo>
                  <a:pt x="2324881" y="482154"/>
                </a:lnTo>
                <a:lnTo>
                  <a:pt x="157837" y="482154"/>
                </a:lnTo>
                <a:lnTo>
                  <a:pt x="101098" y="481187"/>
                </a:lnTo>
                <a:lnTo>
                  <a:pt x="46322" y="465095"/>
                </a:lnTo>
                <a:lnTo>
                  <a:pt x="17059" y="435831"/>
                </a:lnTo>
                <a:lnTo>
                  <a:pt x="966" y="381055"/>
                </a:lnTo>
                <a:lnTo>
                  <a:pt x="0" y="324317"/>
                </a:lnTo>
                <a:lnTo>
                  <a:pt x="0" y="157837"/>
                </a:lnTo>
                <a:lnTo>
                  <a:pt x="966" y="101098"/>
                </a:lnTo>
                <a:lnTo>
                  <a:pt x="17059" y="46322"/>
                </a:lnTo>
                <a:lnTo>
                  <a:pt x="46322" y="17059"/>
                </a:lnTo>
                <a:lnTo>
                  <a:pt x="101098" y="966"/>
                </a:lnTo>
                <a:lnTo>
                  <a:pt x="157837" y="0"/>
                </a:lnTo>
                <a:close/>
              </a:path>
            </a:pathLst>
          </a:custGeom>
          <a:ln w="52354">
            <a:solidFill>
              <a:srgbClr val="61D836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3950175" y="8791013"/>
            <a:ext cx="3781425" cy="1779270"/>
          </a:xfrm>
          <a:custGeom>
            <a:avLst/>
            <a:gdLst/>
            <a:ahLst/>
            <a:cxnLst/>
            <a:rect l="l" t="t" r="r" b="b"/>
            <a:pathLst>
              <a:path w="3781425" h="1779270">
                <a:moveTo>
                  <a:pt x="486284" y="0"/>
                </a:moveTo>
                <a:lnTo>
                  <a:pt x="3294597" y="0"/>
                </a:lnTo>
                <a:lnTo>
                  <a:pt x="3361322" y="110"/>
                </a:lnTo>
                <a:lnTo>
                  <a:pt x="3419327" y="882"/>
                </a:lnTo>
                <a:lnTo>
                  <a:pt x="3469404" y="2978"/>
                </a:lnTo>
                <a:lnTo>
                  <a:pt x="3512346" y="7060"/>
                </a:lnTo>
                <a:lnTo>
                  <a:pt x="3579996" y="23830"/>
                </a:lnTo>
                <a:lnTo>
                  <a:pt x="3627132" y="45844"/>
                </a:lnTo>
                <a:lnTo>
                  <a:pt x="3669241" y="75393"/>
                </a:lnTo>
                <a:lnTo>
                  <a:pt x="3705488" y="111639"/>
                </a:lnTo>
                <a:lnTo>
                  <a:pt x="3735036" y="153748"/>
                </a:lnTo>
                <a:lnTo>
                  <a:pt x="3757051" y="200884"/>
                </a:lnTo>
                <a:lnTo>
                  <a:pt x="3773820" y="268534"/>
                </a:lnTo>
                <a:lnTo>
                  <a:pt x="3777902" y="311476"/>
                </a:lnTo>
                <a:lnTo>
                  <a:pt x="3779999" y="361553"/>
                </a:lnTo>
                <a:lnTo>
                  <a:pt x="3780771" y="419558"/>
                </a:lnTo>
                <a:lnTo>
                  <a:pt x="3780881" y="486284"/>
                </a:lnTo>
                <a:lnTo>
                  <a:pt x="3780881" y="1292854"/>
                </a:lnTo>
                <a:lnTo>
                  <a:pt x="3780771" y="1359580"/>
                </a:lnTo>
                <a:lnTo>
                  <a:pt x="3779999" y="1417584"/>
                </a:lnTo>
                <a:lnTo>
                  <a:pt x="3777902" y="1467661"/>
                </a:lnTo>
                <a:lnTo>
                  <a:pt x="3773820" y="1510604"/>
                </a:lnTo>
                <a:lnTo>
                  <a:pt x="3757051" y="1578254"/>
                </a:lnTo>
                <a:lnTo>
                  <a:pt x="3735036" y="1625390"/>
                </a:lnTo>
                <a:lnTo>
                  <a:pt x="3705488" y="1667499"/>
                </a:lnTo>
                <a:lnTo>
                  <a:pt x="3669241" y="1703745"/>
                </a:lnTo>
                <a:lnTo>
                  <a:pt x="3627132" y="1733293"/>
                </a:lnTo>
                <a:lnTo>
                  <a:pt x="3579996" y="1755308"/>
                </a:lnTo>
                <a:lnTo>
                  <a:pt x="3512346" y="1772077"/>
                </a:lnTo>
                <a:lnTo>
                  <a:pt x="3469404" y="1776159"/>
                </a:lnTo>
                <a:lnTo>
                  <a:pt x="3419327" y="1778255"/>
                </a:lnTo>
                <a:lnTo>
                  <a:pt x="3361322" y="1779028"/>
                </a:lnTo>
                <a:lnTo>
                  <a:pt x="3294597" y="1779138"/>
                </a:lnTo>
                <a:lnTo>
                  <a:pt x="486284" y="1779138"/>
                </a:lnTo>
                <a:lnTo>
                  <a:pt x="419558" y="1779028"/>
                </a:lnTo>
                <a:lnTo>
                  <a:pt x="361553" y="1778255"/>
                </a:lnTo>
                <a:lnTo>
                  <a:pt x="311476" y="1776159"/>
                </a:lnTo>
                <a:lnTo>
                  <a:pt x="268534" y="1772077"/>
                </a:lnTo>
                <a:lnTo>
                  <a:pt x="200884" y="1755308"/>
                </a:lnTo>
                <a:lnTo>
                  <a:pt x="153748" y="1733293"/>
                </a:lnTo>
                <a:lnTo>
                  <a:pt x="111639" y="1703745"/>
                </a:lnTo>
                <a:lnTo>
                  <a:pt x="75393" y="1667499"/>
                </a:lnTo>
                <a:lnTo>
                  <a:pt x="45844" y="1625390"/>
                </a:lnTo>
                <a:lnTo>
                  <a:pt x="23830" y="1578254"/>
                </a:lnTo>
                <a:lnTo>
                  <a:pt x="7060" y="1510604"/>
                </a:lnTo>
                <a:lnTo>
                  <a:pt x="2978" y="1467661"/>
                </a:lnTo>
                <a:lnTo>
                  <a:pt x="882" y="1417584"/>
                </a:lnTo>
                <a:lnTo>
                  <a:pt x="110" y="1359580"/>
                </a:lnTo>
                <a:lnTo>
                  <a:pt x="0" y="1292854"/>
                </a:lnTo>
                <a:lnTo>
                  <a:pt x="0" y="486284"/>
                </a:lnTo>
                <a:lnTo>
                  <a:pt x="110" y="419558"/>
                </a:lnTo>
                <a:lnTo>
                  <a:pt x="882" y="361553"/>
                </a:lnTo>
                <a:lnTo>
                  <a:pt x="2978" y="311476"/>
                </a:lnTo>
                <a:lnTo>
                  <a:pt x="7060" y="268534"/>
                </a:lnTo>
                <a:lnTo>
                  <a:pt x="23830" y="200884"/>
                </a:lnTo>
                <a:lnTo>
                  <a:pt x="45844" y="153748"/>
                </a:lnTo>
                <a:lnTo>
                  <a:pt x="75393" y="111639"/>
                </a:lnTo>
                <a:lnTo>
                  <a:pt x="111639" y="75393"/>
                </a:lnTo>
                <a:lnTo>
                  <a:pt x="153748" y="45844"/>
                </a:lnTo>
                <a:lnTo>
                  <a:pt x="200884" y="23830"/>
                </a:lnTo>
                <a:lnTo>
                  <a:pt x="268534" y="7060"/>
                </a:lnTo>
                <a:lnTo>
                  <a:pt x="311476" y="2978"/>
                </a:lnTo>
                <a:lnTo>
                  <a:pt x="361553" y="882"/>
                </a:lnTo>
                <a:lnTo>
                  <a:pt x="419558" y="110"/>
                </a:lnTo>
                <a:lnTo>
                  <a:pt x="486284" y="0"/>
                </a:lnTo>
                <a:close/>
              </a:path>
            </a:pathLst>
          </a:custGeom>
          <a:ln w="52354">
            <a:solidFill>
              <a:srgbClr val="FF644E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10233300" y="1335390"/>
            <a:ext cx="2693670" cy="635000"/>
          </a:xfrm>
          <a:custGeom>
            <a:avLst/>
            <a:gdLst/>
            <a:ahLst/>
            <a:cxnLst/>
            <a:rect l="l" t="t" r="r" b="b"/>
            <a:pathLst>
              <a:path w="2693670" h="635000">
                <a:moveTo>
                  <a:pt x="369019" y="0"/>
                </a:moveTo>
                <a:lnTo>
                  <a:pt x="2324494" y="0"/>
                </a:lnTo>
                <a:lnTo>
                  <a:pt x="2397051" y="260"/>
                </a:lnTo>
                <a:lnTo>
                  <a:pt x="2455564" y="2082"/>
                </a:lnTo>
                <a:lnTo>
                  <a:pt x="2502041" y="7027"/>
                </a:lnTo>
                <a:lnTo>
                  <a:pt x="2583944" y="39109"/>
                </a:lnTo>
                <a:lnTo>
                  <a:pt x="2623008" y="70504"/>
                </a:lnTo>
                <a:lnTo>
                  <a:pt x="2654403" y="109568"/>
                </a:lnTo>
                <a:lnTo>
                  <a:pt x="2676854" y="155026"/>
                </a:lnTo>
                <a:lnTo>
                  <a:pt x="2690366" y="225089"/>
                </a:lnTo>
                <a:lnTo>
                  <a:pt x="2692854" y="271074"/>
                </a:lnTo>
                <a:lnTo>
                  <a:pt x="2693513" y="317440"/>
                </a:lnTo>
                <a:lnTo>
                  <a:pt x="2692854" y="363807"/>
                </a:lnTo>
                <a:lnTo>
                  <a:pt x="2690366" y="409792"/>
                </a:lnTo>
                <a:lnTo>
                  <a:pt x="2685287" y="450205"/>
                </a:lnTo>
                <a:lnTo>
                  <a:pt x="2654403" y="525313"/>
                </a:lnTo>
                <a:lnTo>
                  <a:pt x="2623008" y="564376"/>
                </a:lnTo>
                <a:lnTo>
                  <a:pt x="2583944" y="595772"/>
                </a:lnTo>
                <a:lnTo>
                  <a:pt x="2538487" y="618223"/>
                </a:lnTo>
                <a:lnTo>
                  <a:pt x="2455564" y="632799"/>
                </a:lnTo>
                <a:lnTo>
                  <a:pt x="2397051" y="634621"/>
                </a:lnTo>
                <a:lnTo>
                  <a:pt x="2324494" y="634881"/>
                </a:lnTo>
                <a:lnTo>
                  <a:pt x="369019" y="634881"/>
                </a:lnTo>
                <a:lnTo>
                  <a:pt x="296462" y="634621"/>
                </a:lnTo>
                <a:lnTo>
                  <a:pt x="237948" y="632799"/>
                </a:lnTo>
                <a:lnTo>
                  <a:pt x="191472" y="627853"/>
                </a:lnTo>
                <a:lnTo>
                  <a:pt x="109568" y="595772"/>
                </a:lnTo>
                <a:lnTo>
                  <a:pt x="70504" y="564376"/>
                </a:lnTo>
                <a:lnTo>
                  <a:pt x="39109" y="525313"/>
                </a:lnTo>
                <a:lnTo>
                  <a:pt x="16658" y="479855"/>
                </a:lnTo>
                <a:lnTo>
                  <a:pt x="3147" y="409792"/>
                </a:lnTo>
                <a:lnTo>
                  <a:pt x="659" y="363807"/>
                </a:lnTo>
                <a:lnTo>
                  <a:pt x="0" y="317440"/>
                </a:lnTo>
                <a:lnTo>
                  <a:pt x="659" y="271074"/>
                </a:lnTo>
                <a:lnTo>
                  <a:pt x="3147" y="225089"/>
                </a:lnTo>
                <a:lnTo>
                  <a:pt x="8226" y="184675"/>
                </a:lnTo>
                <a:lnTo>
                  <a:pt x="39109" y="109568"/>
                </a:lnTo>
                <a:lnTo>
                  <a:pt x="70504" y="70504"/>
                </a:lnTo>
                <a:lnTo>
                  <a:pt x="109568" y="39109"/>
                </a:lnTo>
                <a:lnTo>
                  <a:pt x="155026" y="16658"/>
                </a:lnTo>
                <a:lnTo>
                  <a:pt x="237948" y="2082"/>
                </a:lnTo>
                <a:lnTo>
                  <a:pt x="296462" y="260"/>
                </a:lnTo>
                <a:lnTo>
                  <a:pt x="369019" y="0"/>
                </a:lnTo>
                <a:close/>
              </a:path>
            </a:pathLst>
          </a:custGeom>
          <a:ln w="52354">
            <a:solidFill>
              <a:srgbClr val="EF5FA7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 txBox="1"/>
          <p:nvPr/>
        </p:nvSpPr>
        <p:spPr>
          <a:xfrm>
            <a:off x="12518991" y="8902695"/>
            <a:ext cx="436118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u="sng" sz="245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torch.utils.tensorboard</a:t>
            </a:r>
            <a:endParaRPr sz="2450">
              <a:latin typeface="Andale Mono"/>
              <a:cs typeface="Andale Mono"/>
            </a:endParaRPr>
          </a:p>
        </p:txBody>
      </p:sp>
      <p:sp>
        <p:nvSpPr>
          <p:cNvPr id="33" name="object 33" descr=""/>
          <p:cNvSpPr/>
          <p:nvPr/>
        </p:nvSpPr>
        <p:spPr>
          <a:xfrm>
            <a:off x="12313404" y="8821387"/>
            <a:ext cx="4772660" cy="635000"/>
          </a:xfrm>
          <a:custGeom>
            <a:avLst/>
            <a:gdLst/>
            <a:ahLst/>
            <a:cxnLst/>
            <a:rect l="l" t="t" r="r" b="b"/>
            <a:pathLst>
              <a:path w="4772659" h="635000">
                <a:moveTo>
                  <a:pt x="392201" y="0"/>
                </a:moveTo>
                <a:lnTo>
                  <a:pt x="4380021" y="0"/>
                </a:lnTo>
                <a:lnTo>
                  <a:pt x="4442699" y="137"/>
                </a:lnTo>
                <a:lnTo>
                  <a:pt x="4495595" y="1097"/>
                </a:lnTo>
                <a:lnTo>
                  <a:pt x="4539795" y="3705"/>
                </a:lnTo>
                <a:lnTo>
                  <a:pt x="4606458" y="17154"/>
                </a:lnTo>
                <a:lnTo>
                  <a:pt x="4655281" y="41267"/>
                </a:lnTo>
                <a:lnTo>
                  <a:pt x="4697236" y="74986"/>
                </a:lnTo>
                <a:lnTo>
                  <a:pt x="4730955" y="116941"/>
                </a:lnTo>
                <a:lnTo>
                  <a:pt x="4755067" y="165764"/>
                </a:lnTo>
                <a:lnTo>
                  <a:pt x="4768648" y="233571"/>
                </a:lnTo>
                <a:lnTo>
                  <a:pt x="4771418" y="276517"/>
                </a:lnTo>
                <a:lnTo>
                  <a:pt x="4772222" y="317440"/>
                </a:lnTo>
                <a:lnTo>
                  <a:pt x="4771418" y="358364"/>
                </a:lnTo>
                <a:lnTo>
                  <a:pt x="4768648" y="401310"/>
                </a:lnTo>
                <a:lnTo>
                  <a:pt x="4763376" y="440240"/>
                </a:lnTo>
                <a:lnTo>
                  <a:pt x="4730955" y="517940"/>
                </a:lnTo>
                <a:lnTo>
                  <a:pt x="4697236" y="559895"/>
                </a:lnTo>
                <a:lnTo>
                  <a:pt x="4655281" y="593614"/>
                </a:lnTo>
                <a:lnTo>
                  <a:pt x="4606458" y="617727"/>
                </a:lnTo>
                <a:lnTo>
                  <a:pt x="4539795" y="631176"/>
                </a:lnTo>
                <a:lnTo>
                  <a:pt x="4495595" y="633783"/>
                </a:lnTo>
                <a:lnTo>
                  <a:pt x="4442699" y="634744"/>
                </a:lnTo>
                <a:lnTo>
                  <a:pt x="4380021" y="634881"/>
                </a:lnTo>
                <a:lnTo>
                  <a:pt x="392201" y="634881"/>
                </a:lnTo>
                <a:lnTo>
                  <a:pt x="329523" y="634744"/>
                </a:lnTo>
                <a:lnTo>
                  <a:pt x="276627" y="633783"/>
                </a:lnTo>
                <a:lnTo>
                  <a:pt x="232427" y="631176"/>
                </a:lnTo>
                <a:lnTo>
                  <a:pt x="165764" y="617727"/>
                </a:lnTo>
                <a:lnTo>
                  <a:pt x="116941" y="593614"/>
                </a:lnTo>
                <a:lnTo>
                  <a:pt x="74986" y="559895"/>
                </a:lnTo>
                <a:lnTo>
                  <a:pt x="41267" y="517940"/>
                </a:lnTo>
                <a:lnTo>
                  <a:pt x="17154" y="469117"/>
                </a:lnTo>
                <a:lnTo>
                  <a:pt x="3574" y="401310"/>
                </a:lnTo>
                <a:lnTo>
                  <a:pt x="804" y="358364"/>
                </a:lnTo>
                <a:lnTo>
                  <a:pt x="0" y="317440"/>
                </a:lnTo>
                <a:lnTo>
                  <a:pt x="804" y="276517"/>
                </a:lnTo>
                <a:lnTo>
                  <a:pt x="3574" y="233571"/>
                </a:lnTo>
                <a:lnTo>
                  <a:pt x="8845" y="194640"/>
                </a:lnTo>
                <a:lnTo>
                  <a:pt x="41267" y="116941"/>
                </a:lnTo>
                <a:lnTo>
                  <a:pt x="74986" y="74986"/>
                </a:lnTo>
                <a:lnTo>
                  <a:pt x="116941" y="41267"/>
                </a:lnTo>
                <a:lnTo>
                  <a:pt x="165764" y="17154"/>
                </a:lnTo>
                <a:lnTo>
                  <a:pt x="232427" y="3705"/>
                </a:lnTo>
                <a:lnTo>
                  <a:pt x="276627" y="1097"/>
                </a:lnTo>
                <a:lnTo>
                  <a:pt x="329523" y="137"/>
                </a:lnTo>
                <a:lnTo>
                  <a:pt x="392201" y="0"/>
                </a:lnTo>
                <a:close/>
              </a:path>
            </a:pathLst>
          </a:custGeom>
          <a:ln w="52354">
            <a:solidFill>
              <a:srgbClr val="FAE232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80106" y="63790"/>
            <a:ext cx="10155555" cy="14706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220"/>
              <a:t>Improving</a:t>
            </a:r>
            <a:r>
              <a:rPr dirty="0" spc="-969"/>
              <a:t> </a:t>
            </a:r>
            <a:r>
              <a:rPr dirty="0" spc="-60"/>
              <a:t>a</a:t>
            </a:r>
            <a:r>
              <a:rPr dirty="0" spc="-965"/>
              <a:t> </a:t>
            </a:r>
            <a:r>
              <a:rPr dirty="0" spc="285"/>
              <a:t>model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54287" y="8715012"/>
            <a:ext cx="6367145" cy="490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6235" indent="-344170">
              <a:lnSpc>
                <a:spcPct val="100000"/>
              </a:lnSpc>
              <a:spcBef>
                <a:spcPts val="100"/>
              </a:spcBef>
              <a:buSzPct val="144262"/>
              <a:buChar char="•"/>
              <a:tabLst>
                <a:tab pos="356870" algn="l"/>
              </a:tabLst>
            </a:pPr>
            <a:r>
              <a:rPr dirty="0" sz="3050" spc="114">
                <a:solidFill>
                  <a:srgbClr val="61D836"/>
                </a:solidFill>
                <a:latin typeface="Arial"/>
                <a:cs typeface="Arial"/>
              </a:rPr>
              <a:t>Change/add</a:t>
            </a:r>
            <a:r>
              <a:rPr dirty="0" sz="3050" spc="-170">
                <a:solidFill>
                  <a:srgbClr val="61D836"/>
                </a:solidFill>
                <a:latin typeface="Arial"/>
                <a:cs typeface="Arial"/>
              </a:rPr>
              <a:t> </a:t>
            </a:r>
            <a:r>
              <a:rPr dirty="0" sz="3050" spc="135">
                <a:solidFill>
                  <a:srgbClr val="61D836"/>
                </a:solidFill>
                <a:latin typeface="Arial"/>
                <a:cs typeface="Arial"/>
              </a:rPr>
              <a:t>activation</a:t>
            </a:r>
            <a:r>
              <a:rPr dirty="0" sz="3050" spc="-165">
                <a:solidFill>
                  <a:srgbClr val="61D836"/>
                </a:solidFill>
                <a:latin typeface="Arial"/>
                <a:cs typeface="Arial"/>
              </a:rPr>
              <a:t> </a:t>
            </a:r>
            <a:r>
              <a:rPr dirty="0" sz="3050" spc="140">
                <a:solidFill>
                  <a:srgbClr val="61D836"/>
                </a:solidFill>
                <a:latin typeface="Arial"/>
                <a:cs typeface="Arial"/>
              </a:rPr>
              <a:t>functions</a:t>
            </a:r>
            <a:endParaRPr sz="305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54287" y="9217614"/>
            <a:ext cx="6514465" cy="490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6235" indent="-344170">
              <a:lnSpc>
                <a:spcPct val="100000"/>
              </a:lnSpc>
              <a:spcBef>
                <a:spcPts val="100"/>
              </a:spcBef>
              <a:buSzPct val="144262"/>
              <a:buChar char="•"/>
              <a:tabLst>
                <a:tab pos="356870" algn="l"/>
              </a:tabLst>
            </a:pPr>
            <a:r>
              <a:rPr dirty="0" sz="3050" spc="70">
                <a:solidFill>
                  <a:srgbClr val="FAE232"/>
                </a:solidFill>
                <a:latin typeface="Arial"/>
                <a:cs typeface="Arial"/>
              </a:rPr>
              <a:t>Change</a:t>
            </a:r>
            <a:r>
              <a:rPr dirty="0" sz="3050" spc="-185">
                <a:solidFill>
                  <a:srgbClr val="FAE232"/>
                </a:solidFill>
                <a:latin typeface="Arial"/>
                <a:cs typeface="Arial"/>
              </a:rPr>
              <a:t> </a:t>
            </a:r>
            <a:r>
              <a:rPr dirty="0" sz="3050" spc="195">
                <a:solidFill>
                  <a:srgbClr val="FAE232"/>
                </a:solidFill>
                <a:latin typeface="Arial"/>
                <a:cs typeface="Arial"/>
              </a:rPr>
              <a:t>the</a:t>
            </a:r>
            <a:r>
              <a:rPr dirty="0" sz="3050" spc="-180">
                <a:solidFill>
                  <a:srgbClr val="FAE232"/>
                </a:solidFill>
                <a:latin typeface="Arial"/>
                <a:cs typeface="Arial"/>
              </a:rPr>
              <a:t> </a:t>
            </a:r>
            <a:r>
              <a:rPr dirty="0" sz="3050" spc="150">
                <a:solidFill>
                  <a:srgbClr val="FAE232"/>
                </a:solidFill>
                <a:latin typeface="Arial"/>
                <a:cs typeface="Arial"/>
              </a:rPr>
              <a:t>optimization</a:t>
            </a:r>
            <a:r>
              <a:rPr dirty="0" sz="3050" spc="-180">
                <a:solidFill>
                  <a:srgbClr val="FAE232"/>
                </a:solidFill>
                <a:latin typeface="Arial"/>
                <a:cs typeface="Arial"/>
              </a:rPr>
              <a:t> </a:t>
            </a:r>
            <a:r>
              <a:rPr dirty="0" sz="3050" spc="165">
                <a:solidFill>
                  <a:srgbClr val="FAE232"/>
                </a:solidFill>
                <a:latin typeface="Arial"/>
                <a:cs typeface="Arial"/>
              </a:rPr>
              <a:t>function</a:t>
            </a:r>
            <a:endParaRPr sz="305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54287" y="9720217"/>
            <a:ext cx="4868545" cy="490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6235" indent="-344170">
              <a:lnSpc>
                <a:spcPct val="100000"/>
              </a:lnSpc>
              <a:spcBef>
                <a:spcPts val="100"/>
              </a:spcBef>
              <a:buSzPct val="144262"/>
              <a:buChar char="•"/>
              <a:tabLst>
                <a:tab pos="356870" algn="l"/>
              </a:tabLst>
            </a:pPr>
            <a:r>
              <a:rPr dirty="0" sz="3050" spc="70">
                <a:solidFill>
                  <a:srgbClr val="FF644E"/>
                </a:solidFill>
                <a:latin typeface="Arial"/>
                <a:cs typeface="Arial"/>
              </a:rPr>
              <a:t>Change</a:t>
            </a:r>
            <a:r>
              <a:rPr dirty="0" sz="3050" spc="-195">
                <a:solidFill>
                  <a:srgbClr val="FF644E"/>
                </a:solidFill>
                <a:latin typeface="Arial"/>
                <a:cs typeface="Arial"/>
              </a:rPr>
              <a:t> </a:t>
            </a:r>
            <a:r>
              <a:rPr dirty="0" sz="3050" spc="195">
                <a:solidFill>
                  <a:srgbClr val="FF644E"/>
                </a:solidFill>
                <a:latin typeface="Arial"/>
                <a:cs typeface="Arial"/>
              </a:rPr>
              <a:t>the</a:t>
            </a:r>
            <a:r>
              <a:rPr dirty="0" sz="3050" spc="-190">
                <a:solidFill>
                  <a:srgbClr val="FF644E"/>
                </a:solidFill>
                <a:latin typeface="Arial"/>
                <a:cs typeface="Arial"/>
              </a:rPr>
              <a:t> </a:t>
            </a:r>
            <a:r>
              <a:rPr dirty="0" sz="3050" spc="80">
                <a:solidFill>
                  <a:srgbClr val="FF644E"/>
                </a:solidFill>
                <a:latin typeface="Arial"/>
                <a:cs typeface="Arial"/>
              </a:rPr>
              <a:t>learning</a:t>
            </a:r>
            <a:r>
              <a:rPr dirty="0" sz="3050" spc="-190">
                <a:solidFill>
                  <a:srgbClr val="FF644E"/>
                </a:solidFill>
                <a:latin typeface="Arial"/>
                <a:cs typeface="Arial"/>
              </a:rPr>
              <a:t> </a:t>
            </a:r>
            <a:r>
              <a:rPr dirty="0" sz="3050" spc="110">
                <a:solidFill>
                  <a:srgbClr val="FF644E"/>
                </a:solidFill>
                <a:latin typeface="Arial"/>
                <a:cs typeface="Arial"/>
              </a:rPr>
              <a:t>rate</a:t>
            </a:r>
            <a:endParaRPr sz="305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54287" y="10222820"/>
            <a:ext cx="3440429" cy="490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6235" indent="-344170">
              <a:lnSpc>
                <a:spcPct val="100000"/>
              </a:lnSpc>
              <a:spcBef>
                <a:spcPts val="100"/>
              </a:spcBef>
              <a:buSzPct val="144262"/>
              <a:buChar char="•"/>
              <a:tabLst>
                <a:tab pos="356870" algn="l"/>
              </a:tabLst>
            </a:pPr>
            <a:r>
              <a:rPr dirty="0" sz="3050" spc="150">
                <a:solidFill>
                  <a:srgbClr val="EF5FA7"/>
                </a:solidFill>
                <a:latin typeface="Arial"/>
                <a:cs typeface="Arial"/>
              </a:rPr>
              <a:t>Fitting</a:t>
            </a:r>
            <a:r>
              <a:rPr dirty="0" sz="3050" spc="-185">
                <a:solidFill>
                  <a:srgbClr val="EF5FA7"/>
                </a:solidFill>
                <a:latin typeface="Arial"/>
                <a:cs typeface="Arial"/>
              </a:rPr>
              <a:t> </a:t>
            </a:r>
            <a:r>
              <a:rPr dirty="0" sz="3050" spc="210">
                <a:solidFill>
                  <a:srgbClr val="EF5FA7"/>
                </a:solidFill>
                <a:latin typeface="Arial"/>
                <a:cs typeface="Arial"/>
              </a:rPr>
              <a:t>for</a:t>
            </a:r>
            <a:r>
              <a:rPr dirty="0" sz="3050" spc="-185">
                <a:solidFill>
                  <a:srgbClr val="EF5FA7"/>
                </a:solidFill>
                <a:latin typeface="Arial"/>
                <a:cs typeface="Arial"/>
              </a:rPr>
              <a:t> </a:t>
            </a:r>
            <a:r>
              <a:rPr dirty="0" sz="3050" spc="114">
                <a:solidFill>
                  <a:srgbClr val="EF5FA7"/>
                </a:solidFill>
                <a:latin typeface="Arial"/>
                <a:cs typeface="Arial"/>
              </a:rPr>
              <a:t>longer</a:t>
            </a:r>
            <a:endParaRPr sz="305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3509276" y="1443418"/>
            <a:ext cx="3818254" cy="4692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60"/>
              </a:lnSpc>
            </a:pPr>
            <a:r>
              <a:rPr dirty="0" baseline="-5668" sz="3675" b="1">
                <a:solidFill>
                  <a:srgbClr val="FFFFFF"/>
                </a:solidFill>
                <a:latin typeface="Bradley Hand"/>
                <a:cs typeface="Bradley Hand"/>
              </a:rPr>
              <a:t>(from</a:t>
            </a:r>
            <a:r>
              <a:rPr dirty="0" baseline="-5668" sz="3675" spc="-6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3401" sz="3675" b="1">
                <a:solidFill>
                  <a:srgbClr val="FFFFFF"/>
                </a:solidFill>
                <a:latin typeface="Bradley Hand"/>
                <a:cs typeface="Bradley Hand"/>
              </a:rPr>
              <a:t>a</a:t>
            </a:r>
            <a:r>
              <a:rPr dirty="0" baseline="-3401" sz="3675" spc="-6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2267" sz="3675" b="1">
                <a:solidFill>
                  <a:srgbClr val="FFFFFF"/>
                </a:solidFill>
                <a:latin typeface="Bradley Hand"/>
                <a:cs typeface="Bradley Hand"/>
              </a:rPr>
              <a:t>model’s</a:t>
            </a:r>
            <a:r>
              <a:rPr dirty="0" baseline="-2267" sz="3675" spc="-6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spc="-10" b="1">
                <a:solidFill>
                  <a:srgbClr val="FFFFFF"/>
                </a:solidFill>
                <a:latin typeface="Bradley Hand"/>
                <a:cs typeface="Bradley Hand"/>
              </a:rPr>
              <a:t>perspective)</a:t>
            </a:r>
            <a:endParaRPr sz="2450">
              <a:latin typeface="Bradley Hand"/>
              <a:cs typeface="Bradley Hand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6269" y="2138894"/>
            <a:ext cx="5989346" cy="4061069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503487" y="6335171"/>
            <a:ext cx="9263380" cy="240284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2080895">
              <a:lnSpc>
                <a:spcPct val="100000"/>
              </a:lnSpc>
              <a:spcBef>
                <a:spcPts val="120"/>
              </a:spcBef>
            </a:pPr>
            <a:r>
              <a:rPr dirty="0" sz="2450">
                <a:solidFill>
                  <a:srgbClr val="FFFFFF"/>
                </a:solidFill>
                <a:latin typeface="Arial"/>
                <a:cs typeface="Arial"/>
              </a:rPr>
              <a:t>Smaller</a:t>
            </a:r>
            <a:r>
              <a:rPr dirty="0" sz="2450" spc="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14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endParaRPr sz="2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5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</a:pPr>
            <a:r>
              <a:rPr dirty="0" sz="3700" spc="50" b="1">
                <a:solidFill>
                  <a:srgbClr val="FFFFFF"/>
                </a:solidFill>
                <a:latin typeface="Arial"/>
                <a:cs typeface="Arial"/>
              </a:rPr>
              <a:t>Common</a:t>
            </a:r>
            <a:r>
              <a:rPr dirty="0" sz="3700" spc="-2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-45" b="1">
                <a:solidFill>
                  <a:srgbClr val="FFFFFF"/>
                </a:solidFill>
                <a:latin typeface="Arial"/>
                <a:cs typeface="Arial"/>
              </a:rPr>
              <a:t>ways</a:t>
            </a:r>
            <a:r>
              <a:rPr dirty="0" sz="3700" spc="-2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19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3700" spc="-2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b="1">
                <a:solidFill>
                  <a:srgbClr val="FFFFFF"/>
                </a:solidFill>
                <a:latin typeface="Arial"/>
                <a:cs typeface="Arial"/>
              </a:rPr>
              <a:t>improve</a:t>
            </a:r>
            <a:r>
              <a:rPr dirty="0" sz="3700" spc="-2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700" spc="-2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110" b="1">
                <a:solidFill>
                  <a:srgbClr val="FFFFFF"/>
                </a:solidFill>
                <a:latin typeface="Arial"/>
                <a:cs typeface="Arial"/>
              </a:rPr>
              <a:t>deep</a:t>
            </a:r>
            <a:r>
              <a:rPr dirty="0" sz="3700" spc="-2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-10" b="1">
                <a:solidFill>
                  <a:srgbClr val="FFFFFF"/>
                </a:solidFill>
                <a:latin typeface="Arial"/>
                <a:cs typeface="Arial"/>
              </a:rPr>
              <a:t>model:</a:t>
            </a:r>
            <a:endParaRPr sz="3700">
              <a:latin typeface="Arial"/>
              <a:cs typeface="Arial"/>
            </a:endParaRPr>
          </a:p>
          <a:p>
            <a:pPr marL="407034" indent="-344170">
              <a:lnSpc>
                <a:spcPct val="100000"/>
              </a:lnSpc>
              <a:spcBef>
                <a:spcPts val="360"/>
              </a:spcBef>
              <a:buSzPct val="144262"/>
              <a:buChar char="•"/>
              <a:tabLst>
                <a:tab pos="407670" algn="l"/>
              </a:tabLst>
            </a:pPr>
            <a:r>
              <a:rPr dirty="0" sz="3050" spc="160">
                <a:solidFill>
                  <a:srgbClr val="00A2FF"/>
                </a:solidFill>
                <a:latin typeface="Arial"/>
                <a:cs typeface="Arial"/>
              </a:rPr>
              <a:t>Adding</a:t>
            </a:r>
            <a:r>
              <a:rPr dirty="0" sz="3050" spc="-190">
                <a:solidFill>
                  <a:srgbClr val="00A2FF"/>
                </a:solidFill>
                <a:latin typeface="Arial"/>
                <a:cs typeface="Arial"/>
              </a:rPr>
              <a:t> </a:t>
            </a:r>
            <a:r>
              <a:rPr dirty="0" sz="3050" spc="-10">
                <a:solidFill>
                  <a:srgbClr val="00A2FF"/>
                </a:solidFill>
                <a:latin typeface="Arial"/>
                <a:cs typeface="Arial"/>
              </a:rPr>
              <a:t>layers</a:t>
            </a:r>
            <a:endParaRPr sz="3050">
              <a:latin typeface="Arial"/>
              <a:cs typeface="Arial"/>
            </a:endParaRPr>
          </a:p>
          <a:p>
            <a:pPr marL="407034" indent="-344170">
              <a:lnSpc>
                <a:spcPct val="100000"/>
              </a:lnSpc>
              <a:spcBef>
                <a:spcPts val="300"/>
              </a:spcBef>
              <a:buSzPct val="144262"/>
              <a:buChar char="•"/>
              <a:tabLst>
                <a:tab pos="407670" algn="l"/>
              </a:tabLst>
            </a:pPr>
            <a:r>
              <a:rPr dirty="0" sz="3050">
                <a:solidFill>
                  <a:srgbClr val="16E7CF"/>
                </a:solidFill>
                <a:latin typeface="Arial"/>
                <a:cs typeface="Arial"/>
              </a:rPr>
              <a:t>Increase</a:t>
            </a:r>
            <a:r>
              <a:rPr dirty="0" sz="3050" spc="-125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3050" spc="195">
                <a:solidFill>
                  <a:srgbClr val="16E7CF"/>
                </a:solidFill>
                <a:latin typeface="Arial"/>
                <a:cs typeface="Arial"/>
              </a:rPr>
              <a:t>the</a:t>
            </a:r>
            <a:r>
              <a:rPr dirty="0" sz="3050" spc="-12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3050" spc="140">
                <a:solidFill>
                  <a:srgbClr val="16E7CF"/>
                </a:solidFill>
                <a:latin typeface="Arial"/>
                <a:cs typeface="Arial"/>
              </a:rPr>
              <a:t>number</a:t>
            </a:r>
            <a:r>
              <a:rPr dirty="0" sz="3050" spc="-12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3050" spc="240">
                <a:solidFill>
                  <a:srgbClr val="16E7CF"/>
                </a:solidFill>
                <a:latin typeface="Arial"/>
                <a:cs typeface="Arial"/>
              </a:rPr>
              <a:t>of</a:t>
            </a:r>
            <a:r>
              <a:rPr dirty="0" sz="3050" spc="-12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3050" spc="120">
                <a:solidFill>
                  <a:srgbClr val="16E7CF"/>
                </a:solidFill>
                <a:latin typeface="Arial"/>
                <a:cs typeface="Arial"/>
              </a:rPr>
              <a:t>hidden</a:t>
            </a:r>
            <a:r>
              <a:rPr dirty="0" sz="3050" spc="-12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3050" spc="95">
                <a:solidFill>
                  <a:srgbClr val="16E7CF"/>
                </a:solidFill>
                <a:latin typeface="Arial"/>
                <a:cs typeface="Arial"/>
              </a:rPr>
              <a:t>units</a:t>
            </a:r>
            <a:endParaRPr sz="3050">
              <a:latin typeface="Arial"/>
              <a:cs typeface="Arial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11224223" y="2209330"/>
            <a:ext cx="8388350" cy="6513830"/>
            <a:chOff x="11224223" y="2209330"/>
            <a:chExt cx="8388350" cy="6513830"/>
          </a:xfrm>
        </p:grpSpPr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24223" y="2209330"/>
              <a:ext cx="8387953" cy="6513624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12254108" y="2959860"/>
              <a:ext cx="6328410" cy="2209165"/>
            </a:xfrm>
            <a:custGeom>
              <a:avLst/>
              <a:gdLst/>
              <a:ahLst/>
              <a:cxnLst/>
              <a:rect l="l" t="t" r="r" b="b"/>
              <a:pathLst>
                <a:path w="6328409" h="2209165">
                  <a:moveTo>
                    <a:pt x="0" y="0"/>
                  </a:moveTo>
                  <a:lnTo>
                    <a:pt x="6328045" y="0"/>
                  </a:lnTo>
                  <a:lnTo>
                    <a:pt x="6328045" y="2208658"/>
                  </a:lnTo>
                  <a:lnTo>
                    <a:pt x="0" y="2208658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7741218" y="3584619"/>
              <a:ext cx="683895" cy="294005"/>
            </a:xfrm>
            <a:custGeom>
              <a:avLst/>
              <a:gdLst/>
              <a:ahLst/>
              <a:cxnLst/>
              <a:rect l="l" t="t" r="r" b="b"/>
              <a:pathLst>
                <a:path w="683894" h="294004">
                  <a:moveTo>
                    <a:pt x="0" y="0"/>
                  </a:moveTo>
                  <a:lnTo>
                    <a:pt x="683288" y="0"/>
                  </a:lnTo>
                  <a:lnTo>
                    <a:pt x="683288" y="293823"/>
                  </a:lnTo>
                  <a:lnTo>
                    <a:pt x="0" y="293823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16E7C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2263060" y="3285007"/>
              <a:ext cx="1477010" cy="294005"/>
            </a:xfrm>
            <a:custGeom>
              <a:avLst/>
              <a:gdLst/>
              <a:ahLst/>
              <a:cxnLst/>
              <a:rect l="l" t="t" r="r" b="b"/>
              <a:pathLst>
                <a:path w="1477009" h="294004">
                  <a:moveTo>
                    <a:pt x="0" y="0"/>
                  </a:moveTo>
                  <a:lnTo>
                    <a:pt x="1476765" y="0"/>
                  </a:lnTo>
                  <a:lnTo>
                    <a:pt x="1476765" y="293823"/>
                  </a:lnTo>
                  <a:lnTo>
                    <a:pt x="0" y="293823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3405685" y="6402943"/>
              <a:ext cx="5857875" cy="294005"/>
            </a:xfrm>
            <a:custGeom>
              <a:avLst/>
              <a:gdLst/>
              <a:ahLst/>
              <a:cxnLst/>
              <a:rect l="l" t="t" r="r" b="b"/>
              <a:pathLst>
                <a:path w="5857875" h="294004">
                  <a:moveTo>
                    <a:pt x="0" y="0"/>
                  </a:moveTo>
                  <a:lnTo>
                    <a:pt x="5857619" y="0"/>
                  </a:lnTo>
                  <a:lnTo>
                    <a:pt x="5857619" y="293823"/>
                  </a:lnTo>
                  <a:lnTo>
                    <a:pt x="0" y="293823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AE23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1706596" y="7696954"/>
              <a:ext cx="1791970" cy="294005"/>
            </a:xfrm>
            <a:custGeom>
              <a:avLst/>
              <a:gdLst/>
              <a:ahLst/>
              <a:cxnLst/>
              <a:rect l="l" t="t" r="r" b="b"/>
              <a:pathLst>
                <a:path w="1791969" h="294004">
                  <a:moveTo>
                    <a:pt x="0" y="0"/>
                  </a:moveTo>
                  <a:lnTo>
                    <a:pt x="1791823" y="0"/>
                  </a:lnTo>
                  <a:lnTo>
                    <a:pt x="1791823" y="293823"/>
                  </a:lnTo>
                  <a:lnTo>
                    <a:pt x="0" y="293823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EF5FA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5635712" y="6721707"/>
              <a:ext cx="1397635" cy="294005"/>
            </a:xfrm>
            <a:custGeom>
              <a:avLst/>
              <a:gdLst/>
              <a:ahLst/>
              <a:cxnLst/>
              <a:rect l="l" t="t" r="r" b="b"/>
              <a:pathLst>
                <a:path w="1397634" h="294004">
                  <a:moveTo>
                    <a:pt x="0" y="0"/>
                  </a:moveTo>
                  <a:lnTo>
                    <a:pt x="1397583" y="0"/>
                  </a:lnTo>
                  <a:lnTo>
                    <a:pt x="1397583" y="293823"/>
                  </a:lnTo>
                  <a:lnTo>
                    <a:pt x="0" y="293823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F64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7466473" y="2965064"/>
              <a:ext cx="683895" cy="294005"/>
            </a:xfrm>
            <a:custGeom>
              <a:avLst/>
              <a:gdLst/>
              <a:ahLst/>
              <a:cxnLst/>
              <a:rect l="l" t="t" r="r" b="b"/>
              <a:pathLst>
                <a:path w="683894" h="294004">
                  <a:moveTo>
                    <a:pt x="0" y="0"/>
                  </a:moveTo>
                  <a:lnTo>
                    <a:pt x="683288" y="0"/>
                  </a:lnTo>
                  <a:lnTo>
                    <a:pt x="683288" y="293823"/>
                  </a:lnTo>
                  <a:lnTo>
                    <a:pt x="0" y="293823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16E7C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5232488" y="4201764"/>
              <a:ext cx="662940" cy="294005"/>
            </a:xfrm>
            <a:custGeom>
              <a:avLst/>
              <a:gdLst/>
              <a:ahLst/>
              <a:cxnLst/>
              <a:rect l="l" t="t" r="r" b="b"/>
              <a:pathLst>
                <a:path w="662940" h="294004">
                  <a:moveTo>
                    <a:pt x="0" y="0"/>
                  </a:moveTo>
                  <a:lnTo>
                    <a:pt x="662346" y="0"/>
                  </a:lnTo>
                  <a:lnTo>
                    <a:pt x="662346" y="293823"/>
                  </a:lnTo>
                  <a:lnTo>
                    <a:pt x="0" y="293823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16E7C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5222017" y="3584619"/>
              <a:ext cx="683895" cy="294005"/>
            </a:xfrm>
            <a:custGeom>
              <a:avLst/>
              <a:gdLst/>
              <a:ahLst/>
              <a:cxnLst/>
              <a:rect l="l" t="t" r="r" b="b"/>
              <a:pathLst>
                <a:path w="683894" h="294004">
                  <a:moveTo>
                    <a:pt x="0" y="0"/>
                  </a:moveTo>
                  <a:lnTo>
                    <a:pt x="683288" y="0"/>
                  </a:lnTo>
                  <a:lnTo>
                    <a:pt x="683288" y="293823"/>
                  </a:lnTo>
                  <a:lnTo>
                    <a:pt x="0" y="293823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16E7C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14605472" y="8841121"/>
            <a:ext cx="1990089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70">
                <a:solidFill>
                  <a:srgbClr val="FFFFFF"/>
                </a:solidFill>
                <a:latin typeface="Arial"/>
                <a:cs typeface="Arial"/>
              </a:rPr>
              <a:t>Larger</a:t>
            </a:r>
            <a:r>
              <a:rPr dirty="0" sz="245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14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endParaRPr sz="245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5907133" y="9704302"/>
            <a:ext cx="40868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(because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you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can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alter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each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spc="-25" b="1">
                <a:solidFill>
                  <a:srgbClr val="FFFFFF"/>
                </a:solidFill>
                <a:latin typeface="Bradley Hand"/>
                <a:cs typeface="Bradley Hand"/>
              </a:rPr>
              <a:t>of</a:t>
            </a:r>
            <a:endParaRPr sz="2450">
              <a:latin typeface="Bradley Hand"/>
              <a:cs typeface="Bradley Hand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5835041" y="10062407"/>
            <a:ext cx="423100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these,</a:t>
            </a:r>
            <a:r>
              <a:rPr dirty="0" sz="2450" spc="-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they’re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u="sng" sz="2450" spc="-1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"/>
                <a:cs typeface="Bradley Hand"/>
              </a:rPr>
              <a:t>hyper</a:t>
            </a:r>
            <a:r>
              <a:rPr dirty="0" sz="2450" spc="-10" b="1">
                <a:solidFill>
                  <a:srgbClr val="FFFFFF"/>
                </a:solidFill>
                <a:latin typeface="Bradley Hand"/>
                <a:cs typeface="Bradley Hand"/>
              </a:rPr>
              <a:t>parameters)</a:t>
            </a:r>
            <a:endParaRPr sz="2450">
              <a:latin typeface="Bradley Hand"/>
              <a:cs typeface="Bradley Hand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7135838" y="3844491"/>
            <a:ext cx="3748404" cy="100965"/>
            <a:chOff x="7135838" y="3844491"/>
            <a:chExt cx="3748404" cy="100965"/>
          </a:xfrm>
        </p:grpSpPr>
        <p:sp>
          <p:nvSpPr>
            <p:cNvPr id="25" name="object 25" descr=""/>
            <p:cNvSpPr/>
            <p:nvPr/>
          </p:nvSpPr>
          <p:spPr>
            <a:xfrm>
              <a:off x="7135838" y="3894751"/>
              <a:ext cx="3658235" cy="0"/>
            </a:xfrm>
            <a:custGeom>
              <a:avLst/>
              <a:gdLst/>
              <a:ahLst/>
              <a:cxnLst/>
              <a:rect l="l" t="t" r="r" b="b"/>
              <a:pathLst>
                <a:path w="3658234" h="0">
                  <a:moveTo>
                    <a:pt x="0" y="0"/>
                  </a:moveTo>
                  <a:lnTo>
                    <a:pt x="3647638" y="0"/>
                  </a:lnTo>
                  <a:lnTo>
                    <a:pt x="3658109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0783472" y="3844491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4130">
              <a:lnSpc>
                <a:spcPct val="100000"/>
              </a:lnSpc>
              <a:spcBef>
                <a:spcPts val="130"/>
              </a:spcBef>
            </a:pPr>
            <a:r>
              <a:rPr dirty="0" spc="90"/>
              <a:t>The</a:t>
            </a:r>
            <a:r>
              <a:rPr dirty="0" spc="-980"/>
              <a:t> </a:t>
            </a:r>
            <a:r>
              <a:rPr dirty="0" spc="65"/>
              <a:t>missing</a:t>
            </a:r>
            <a:r>
              <a:rPr dirty="0" spc="-980"/>
              <a:t> </a:t>
            </a:r>
            <a:r>
              <a:rPr dirty="0" spc="125"/>
              <a:t>piece:</a:t>
            </a:r>
            <a:r>
              <a:rPr dirty="0" spc="-980"/>
              <a:t> </a:t>
            </a:r>
            <a:r>
              <a:rPr dirty="0" spc="215"/>
              <a:t>Non-</a:t>
            </a:r>
            <a:r>
              <a:rPr dirty="0" spc="85"/>
              <a:t>linearity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84372" y="2165477"/>
            <a:ext cx="471189" cy="47118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4973005" y="2038879"/>
            <a:ext cx="9788525" cy="186626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372870">
              <a:lnSpc>
                <a:spcPct val="109300"/>
              </a:lnSpc>
              <a:spcBef>
                <a:spcPts val="100"/>
              </a:spcBef>
            </a:pPr>
            <a:r>
              <a:rPr dirty="0" sz="3700" spc="190">
                <a:solidFill>
                  <a:srgbClr val="FFFFFF"/>
                </a:solidFill>
                <a:latin typeface="Arial"/>
                <a:cs typeface="Arial"/>
              </a:rPr>
              <a:t>“What</a:t>
            </a:r>
            <a:r>
              <a:rPr dirty="0" sz="37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114">
                <a:solidFill>
                  <a:srgbClr val="FFFFFF"/>
                </a:solidFill>
                <a:latin typeface="Arial"/>
                <a:cs typeface="Arial"/>
              </a:rPr>
              <a:t>could</a:t>
            </a:r>
            <a:r>
              <a:rPr dirty="0" sz="37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6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dirty="0" sz="37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125">
                <a:solidFill>
                  <a:srgbClr val="FFFFFF"/>
                </a:solidFill>
                <a:latin typeface="Arial"/>
                <a:cs typeface="Arial"/>
              </a:rPr>
              <a:t>draw</a:t>
            </a:r>
            <a:r>
              <a:rPr dirty="0" sz="37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175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dirty="0" sz="37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6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dirty="0" sz="37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80">
                <a:solidFill>
                  <a:srgbClr val="FFFFFF"/>
                </a:solidFill>
                <a:latin typeface="Arial"/>
                <a:cs typeface="Arial"/>
              </a:rPr>
              <a:t>had</a:t>
            </a:r>
            <a:r>
              <a:rPr dirty="0" sz="37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-25">
                <a:solidFill>
                  <a:srgbClr val="FFFFFF"/>
                </a:solidFill>
                <a:latin typeface="Arial"/>
                <a:cs typeface="Arial"/>
              </a:rPr>
              <a:t>an </a:t>
            </a:r>
            <a:r>
              <a:rPr dirty="0" sz="3700" spc="110">
                <a:solidFill>
                  <a:srgbClr val="FFFFFF"/>
                </a:solidFill>
                <a:latin typeface="Arial"/>
                <a:cs typeface="Arial"/>
              </a:rPr>
              <a:t>unlimited</a:t>
            </a:r>
            <a:r>
              <a:rPr dirty="0" sz="37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145">
                <a:solidFill>
                  <a:srgbClr val="FFFFFF"/>
                </a:solidFill>
                <a:latin typeface="Arial"/>
                <a:cs typeface="Arial"/>
              </a:rPr>
              <a:t>amount</a:t>
            </a:r>
            <a:r>
              <a:rPr dirty="0" sz="37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24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3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130">
                <a:solidFill>
                  <a:srgbClr val="FFFFFF"/>
                </a:solidFill>
                <a:latin typeface="Arial"/>
                <a:cs typeface="Arial"/>
              </a:rPr>
              <a:t>straight</a:t>
            </a:r>
            <a:r>
              <a:rPr dirty="0" sz="37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>
                <a:solidFill>
                  <a:srgbClr val="FFFFFF"/>
                </a:solidFill>
                <a:latin typeface="Arial"/>
                <a:cs typeface="Arial"/>
              </a:rPr>
              <a:t>(linear)</a:t>
            </a:r>
            <a:r>
              <a:rPr dirty="0" sz="3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8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37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90">
                <a:solidFill>
                  <a:srgbClr val="FFFFFF"/>
                </a:solidFill>
                <a:latin typeface="Arial"/>
                <a:cs typeface="Arial"/>
              </a:rPr>
              <a:t>non-</a:t>
            </a:r>
            <a:endParaRPr sz="3700">
              <a:latin typeface="Arial"/>
              <a:cs typeface="Arial"/>
            </a:endParaRPr>
          </a:p>
          <a:p>
            <a:pPr marL="2010410">
              <a:lnSpc>
                <a:spcPct val="100000"/>
              </a:lnSpc>
              <a:spcBef>
                <a:spcPts val="340"/>
              </a:spcBef>
            </a:pPr>
            <a:r>
              <a:rPr dirty="0" sz="3700" spc="130">
                <a:solidFill>
                  <a:srgbClr val="FFFFFF"/>
                </a:solidFill>
                <a:latin typeface="Arial"/>
                <a:cs typeface="Arial"/>
              </a:rPr>
              <a:t>straight</a:t>
            </a:r>
            <a:r>
              <a:rPr dirty="0" sz="37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50">
                <a:solidFill>
                  <a:srgbClr val="FFFFFF"/>
                </a:solidFill>
                <a:latin typeface="Arial"/>
                <a:cs typeface="Arial"/>
              </a:rPr>
              <a:t>(non-</a:t>
            </a:r>
            <a:r>
              <a:rPr dirty="0" sz="3700">
                <a:solidFill>
                  <a:srgbClr val="FFFFFF"/>
                </a:solidFill>
                <a:latin typeface="Arial"/>
                <a:cs typeface="Arial"/>
              </a:rPr>
              <a:t>linear)</a:t>
            </a:r>
            <a:r>
              <a:rPr dirty="0" sz="37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-10">
                <a:solidFill>
                  <a:srgbClr val="FFFFFF"/>
                </a:solidFill>
                <a:latin typeface="Arial"/>
                <a:cs typeface="Arial"/>
              </a:rPr>
              <a:t>lines?”</a:t>
            </a:r>
            <a:endParaRPr sz="3700">
              <a:latin typeface="Arial"/>
              <a:cs typeface="Arial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2610151" y="4494911"/>
            <a:ext cx="6873875" cy="4537710"/>
            <a:chOff x="2610151" y="4494911"/>
            <a:chExt cx="6873875" cy="4537710"/>
          </a:xfrm>
        </p:grpSpPr>
        <p:sp>
          <p:nvSpPr>
            <p:cNvPr id="6" name="object 6" descr=""/>
            <p:cNvSpPr/>
            <p:nvPr/>
          </p:nvSpPr>
          <p:spPr>
            <a:xfrm>
              <a:off x="2610151" y="4494911"/>
              <a:ext cx="6873875" cy="4537710"/>
            </a:xfrm>
            <a:custGeom>
              <a:avLst/>
              <a:gdLst/>
              <a:ahLst/>
              <a:cxnLst/>
              <a:rect l="l" t="t" r="r" b="b"/>
              <a:pathLst>
                <a:path w="6873875" h="4537709">
                  <a:moveTo>
                    <a:pt x="6439269" y="0"/>
                  </a:moveTo>
                  <a:lnTo>
                    <a:pt x="434417" y="0"/>
                  </a:lnTo>
                  <a:lnTo>
                    <a:pt x="363844" y="170"/>
                  </a:lnTo>
                  <a:lnTo>
                    <a:pt x="304286" y="1362"/>
                  </a:lnTo>
                  <a:lnTo>
                    <a:pt x="254518" y="4598"/>
                  </a:lnTo>
                  <a:lnTo>
                    <a:pt x="213317" y="10899"/>
                  </a:lnTo>
                  <a:lnTo>
                    <a:pt x="137349" y="40955"/>
                  </a:lnTo>
                  <a:lnTo>
                    <a:pt x="99732" y="67351"/>
                  </a:lnTo>
                  <a:lnTo>
                    <a:pt x="67351" y="99732"/>
                  </a:lnTo>
                  <a:lnTo>
                    <a:pt x="40955" y="137349"/>
                  </a:lnTo>
                  <a:lnTo>
                    <a:pt x="21288" y="179458"/>
                  </a:lnTo>
                  <a:lnTo>
                    <a:pt x="4598" y="254517"/>
                  </a:lnTo>
                  <a:lnTo>
                    <a:pt x="1362" y="304285"/>
                  </a:lnTo>
                  <a:lnTo>
                    <a:pt x="170" y="363844"/>
                  </a:lnTo>
                  <a:lnTo>
                    <a:pt x="0" y="434417"/>
                  </a:lnTo>
                  <a:lnTo>
                    <a:pt x="0" y="4103071"/>
                  </a:lnTo>
                  <a:lnTo>
                    <a:pt x="170" y="4173644"/>
                  </a:lnTo>
                  <a:lnTo>
                    <a:pt x="1362" y="4233202"/>
                  </a:lnTo>
                  <a:lnTo>
                    <a:pt x="4598" y="4282970"/>
                  </a:lnTo>
                  <a:lnTo>
                    <a:pt x="10899" y="4324172"/>
                  </a:lnTo>
                  <a:lnTo>
                    <a:pt x="40955" y="4400139"/>
                  </a:lnTo>
                  <a:lnTo>
                    <a:pt x="67351" y="4437756"/>
                  </a:lnTo>
                  <a:lnTo>
                    <a:pt x="99732" y="4470137"/>
                  </a:lnTo>
                  <a:lnTo>
                    <a:pt x="137349" y="4496533"/>
                  </a:lnTo>
                  <a:lnTo>
                    <a:pt x="179458" y="4516200"/>
                  </a:lnTo>
                  <a:lnTo>
                    <a:pt x="254518" y="4532890"/>
                  </a:lnTo>
                  <a:lnTo>
                    <a:pt x="304286" y="4536126"/>
                  </a:lnTo>
                  <a:lnTo>
                    <a:pt x="363844" y="4537318"/>
                  </a:lnTo>
                  <a:lnTo>
                    <a:pt x="434417" y="4537489"/>
                  </a:lnTo>
                  <a:lnTo>
                    <a:pt x="6439269" y="4537489"/>
                  </a:lnTo>
                  <a:lnTo>
                    <a:pt x="6509842" y="4537318"/>
                  </a:lnTo>
                  <a:lnTo>
                    <a:pt x="6569401" y="4536126"/>
                  </a:lnTo>
                  <a:lnTo>
                    <a:pt x="6619169" y="4532890"/>
                  </a:lnTo>
                  <a:lnTo>
                    <a:pt x="6660370" y="4526589"/>
                  </a:lnTo>
                  <a:lnTo>
                    <a:pt x="6736337" y="4496533"/>
                  </a:lnTo>
                  <a:lnTo>
                    <a:pt x="6773954" y="4470137"/>
                  </a:lnTo>
                  <a:lnTo>
                    <a:pt x="6806335" y="4437756"/>
                  </a:lnTo>
                  <a:lnTo>
                    <a:pt x="6832731" y="4400139"/>
                  </a:lnTo>
                  <a:lnTo>
                    <a:pt x="6852398" y="4358030"/>
                  </a:lnTo>
                  <a:lnTo>
                    <a:pt x="6869088" y="4282970"/>
                  </a:lnTo>
                  <a:lnTo>
                    <a:pt x="6872324" y="4233202"/>
                  </a:lnTo>
                  <a:lnTo>
                    <a:pt x="6873516" y="4173644"/>
                  </a:lnTo>
                  <a:lnTo>
                    <a:pt x="6873687" y="4103071"/>
                  </a:lnTo>
                  <a:lnTo>
                    <a:pt x="6873687" y="434417"/>
                  </a:lnTo>
                  <a:lnTo>
                    <a:pt x="6873516" y="363844"/>
                  </a:lnTo>
                  <a:lnTo>
                    <a:pt x="6872324" y="304285"/>
                  </a:lnTo>
                  <a:lnTo>
                    <a:pt x="6869088" y="254517"/>
                  </a:lnTo>
                  <a:lnTo>
                    <a:pt x="6862787" y="213316"/>
                  </a:lnTo>
                  <a:lnTo>
                    <a:pt x="6832731" y="137349"/>
                  </a:lnTo>
                  <a:lnTo>
                    <a:pt x="6806335" y="99732"/>
                  </a:lnTo>
                  <a:lnTo>
                    <a:pt x="6773954" y="67351"/>
                  </a:lnTo>
                  <a:lnTo>
                    <a:pt x="6736337" y="40955"/>
                  </a:lnTo>
                  <a:lnTo>
                    <a:pt x="6694228" y="21288"/>
                  </a:lnTo>
                  <a:lnTo>
                    <a:pt x="6619169" y="4598"/>
                  </a:lnTo>
                  <a:lnTo>
                    <a:pt x="6569401" y="1362"/>
                  </a:lnTo>
                  <a:lnTo>
                    <a:pt x="6509842" y="170"/>
                  </a:lnTo>
                  <a:lnTo>
                    <a:pt x="64392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3478" y="4611888"/>
              <a:ext cx="6324414" cy="4303533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10223621" y="4494911"/>
            <a:ext cx="6873875" cy="4537710"/>
            <a:chOff x="10223621" y="4494911"/>
            <a:chExt cx="6873875" cy="4537710"/>
          </a:xfrm>
        </p:grpSpPr>
        <p:sp>
          <p:nvSpPr>
            <p:cNvPr id="9" name="object 9" descr=""/>
            <p:cNvSpPr/>
            <p:nvPr/>
          </p:nvSpPr>
          <p:spPr>
            <a:xfrm>
              <a:off x="10223621" y="4494911"/>
              <a:ext cx="6873875" cy="4537710"/>
            </a:xfrm>
            <a:custGeom>
              <a:avLst/>
              <a:gdLst/>
              <a:ahLst/>
              <a:cxnLst/>
              <a:rect l="l" t="t" r="r" b="b"/>
              <a:pathLst>
                <a:path w="6873875" h="4537709">
                  <a:moveTo>
                    <a:pt x="6439274" y="0"/>
                  </a:moveTo>
                  <a:lnTo>
                    <a:pt x="434420" y="0"/>
                  </a:lnTo>
                  <a:lnTo>
                    <a:pt x="363845" y="170"/>
                  </a:lnTo>
                  <a:lnTo>
                    <a:pt x="304286" y="1362"/>
                  </a:lnTo>
                  <a:lnTo>
                    <a:pt x="254517" y="4598"/>
                  </a:lnTo>
                  <a:lnTo>
                    <a:pt x="213316" y="10899"/>
                  </a:lnTo>
                  <a:lnTo>
                    <a:pt x="137348" y="40955"/>
                  </a:lnTo>
                  <a:lnTo>
                    <a:pt x="99731" y="67351"/>
                  </a:lnTo>
                  <a:lnTo>
                    <a:pt x="67351" y="99732"/>
                  </a:lnTo>
                  <a:lnTo>
                    <a:pt x="40954" y="137349"/>
                  </a:lnTo>
                  <a:lnTo>
                    <a:pt x="21288" y="179458"/>
                  </a:lnTo>
                  <a:lnTo>
                    <a:pt x="4598" y="254517"/>
                  </a:lnTo>
                  <a:lnTo>
                    <a:pt x="1362" y="304285"/>
                  </a:lnTo>
                  <a:lnTo>
                    <a:pt x="170" y="363844"/>
                  </a:lnTo>
                  <a:lnTo>
                    <a:pt x="0" y="434417"/>
                  </a:lnTo>
                  <a:lnTo>
                    <a:pt x="0" y="4103071"/>
                  </a:lnTo>
                  <a:lnTo>
                    <a:pt x="170" y="4173644"/>
                  </a:lnTo>
                  <a:lnTo>
                    <a:pt x="1362" y="4233202"/>
                  </a:lnTo>
                  <a:lnTo>
                    <a:pt x="4598" y="4282970"/>
                  </a:lnTo>
                  <a:lnTo>
                    <a:pt x="10899" y="4324172"/>
                  </a:lnTo>
                  <a:lnTo>
                    <a:pt x="40954" y="4400139"/>
                  </a:lnTo>
                  <a:lnTo>
                    <a:pt x="67351" y="4437756"/>
                  </a:lnTo>
                  <a:lnTo>
                    <a:pt x="99731" y="4470137"/>
                  </a:lnTo>
                  <a:lnTo>
                    <a:pt x="137348" y="4496533"/>
                  </a:lnTo>
                  <a:lnTo>
                    <a:pt x="179457" y="4516200"/>
                  </a:lnTo>
                  <a:lnTo>
                    <a:pt x="254517" y="4532890"/>
                  </a:lnTo>
                  <a:lnTo>
                    <a:pt x="304286" y="4536126"/>
                  </a:lnTo>
                  <a:lnTo>
                    <a:pt x="363845" y="4537318"/>
                  </a:lnTo>
                  <a:lnTo>
                    <a:pt x="434420" y="4537489"/>
                  </a:lnTo>
                  <a:lnTo>
                    <a:pt x="6439274" y="4537489"/>
                  </a:lnTo>
                  <a:lnTo>
                    <a:pt x="6509843" y="4537318"/>
                  </a:lnTo>
                  <a:lnTo>
                    <a:pt x="6569400" y="4536126"/>
                  </a:lnTo>
                  <a:lnTo>
                    <a:pt x="6619168" y="4532890"/>
                  </a:lnTo>
                  <a:lnTo>
                    <a:pt x="6660370" y="4526589"/>
                  </a:lnTo>
                  <a:lnTo>
                    <a:pt x="6736336" y="4496533"/>
                  </a:lnTo>
                  <a:lnTo>
                    <a:pt x="6773953" y="4470137"/>
                  </a:lnTo>
                  <a:lnTo>
                    <a:pt x="6806333" y="4437756"/>
                  </a:lnTo>
                  <a:lnTo>
                    <a:pt x="6832732" y="4400139"/>
                  </a:lnTo>
                  <a:lnTo>
                    <a:pt x="6852402" y="4358030"/>
                  </a:lnTo>
                  <a:lnTo>
                    <a:pt x="6869092" y="4282970"/>
                  </a:lnTo>
                  <a:lnTo>
                    <a:pt x="6872327" y="4233202"/>
                  </a:lnTo>
                  <a:lnTo>
                    <a:pt x="6873519" y="4173644"/>
                  </a:lnTo>
                  <a:lnTo>
                    <a:pt x="6873690" y="4103071"/>
                  </a:lnTo>
                  <a:lnTo>
                    <a:pt x="6873690" y="434417"/>
                  </a:lnTo>
                  <a:lnTo>
                    <a:pt x="6873519" y="363844"/>
                  </a:lnTo>
                  <a:lnTo>
                    <a:pt x="6872327" y="304285"/>
                  </a:lnTo>
                  <a:lnTo>
                    <a:pt x="6869092" y="254517"/>
                  </a:lnTo>
                  <a:lnTo>
                    <a:pt x="6862791" y="213316"/>
                  </a:lnTo>
                  <a:lnTo>
                    <a:pt x="6832732" y="137349"/>
                  </a:lnTo>
                  <a:lnTo>
                    <a:pt x="6806333" y="99732"/>
                  </a:lnTo>
                  <a:lnTo>
                    <a:pt x="6773953" y="67351"/>
                  </a:lnTo>
                  <a:lnTo>
                    <a:pt x="6736336" y="40955"/>
                  </a:lnTo>
                  <a:lnTo>
                    <a:pt x="6694229" y="21288"/>
                  </a:lnTo>
                  <a:lnTo>
                    <a:pt x="6619168" y="4598"/>
                  </a:lnTo>
                  <a:lnTo>
                    <a:pt x="6569400" y="1362"/>
                  </a:lnTo>
                  <a:lnTo>
                    <a:pt x="6509843" y="170"/>
                  </a:lnTo>
                  <a:lnTo>
                    <a:pt x="64392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59905" y="4674870"/>
              <a:ext cx="6401117" cy="4177571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3280132" y="9221212"/>
            <a:ext cx="5171440" cy="984250"/>
          </a:xfrm>
          <a:prstGeom prst="rect">
            <a:avLst/>
          </a:prstGeom>
        </p:spPr>
        <p:txBody>
          <a:bodyPr wrap="square" lIns="0" tIns="57150" rIns="0" bIns="0" rtlCol="0" vert="horz">
            <a:spAutoFit/>
          </a:bodyPr>
          <a:lstStyle/>
          <a:p>
            <a:pPr algn="ctr" marL="8255">
              <a:lnSpc>
                <a:spcPct val="100000"/>
              </a:lnSpc>
              <a:spcBef>
                <a:spcPts val="450"/>
              </a:spcBef>
            </a:pPr>
            <a:r>
              <a:rPr dirty="0" sz="3300" spc="-114" b="1">
                <a:solidFill>
                  <a:srgbClr val="FFFFFF"/>
                </a:solidFill>
                <a:latin typeface="Arial"/>
                <a:cs typeface="Arial"/>
              </a:rPr>
              <a:t>Linear</a:t>
            </a:r>
            <a:r>
              <a:rPr dirty="0" sz="3300" spc="-3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20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33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90"/>
              </a:spcBef>
            </a:pP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(possible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to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model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with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straight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spc="-10" b="1">
                <a:solidFill>
                  <a:srgbClr val="FFFFFF"/>
                </a:solidFill>
                <a:latin typeface="Bradley Hand"/>
                <a:cs typeface="Bradley Hand"/>
              </a:rPr>
              <a:t>lines)</a:t>
            </a:r>
            <a:endParaRPr sz="2450">
              <a:latin typeface="Bradley Hand"/>
              <a:cs typeface="Bradley Hand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1019571" y="9221212"/>
            <a:ext cx="5706745" cy="984250"/>
          </a:xfrm>
          <a:prstGeom prst="rect">
            <a:avLst/>
          </a:prstGeom>
        </p:spPr>
        <p:txBody>
          <a:bodyPr wrap="square" lIns="0" tIns="57150" rIns="0" bIns="0" rtlCol="0" vert="horz">
            <a:spAutoFit/>
          </a:bodyPr>
          <a:lstStyle/>
          <a:p>
            <a:pPr algn="ctr" marL="8255">
              <a:lnSpc>
                <a:spcPct val="100000"/>
              </a:lnSpc>
              <a:spcBef>
                <a:spcPts val="450"/>
              </a:spcBef>
            </a:pPr>
            <a:r>
              <a:rPr dirty="0" sz="3300" spc="-70" b="1">
                <a:solidFill>
                  <a:srgbClr val="FFFFFF"/>
                </a:solidFill>
                <a:latin typeface="Arial"/>
                <a:cs typeface="Arial"/>
              </a:rPr>
              <a:t>Non-</a:t>
            </a:r>
            <a:r>
              <a:rPr dirty="0" sz="3300" spc="-65" b="1">
                <a:solidFill>
                  <a:srgbClr val="FFFFFF"/>
                </a:solidFill>
                <a:latin typeface="Arial"/>
                <a:cs typeface="Arial"/>
              </a:rPr>
              <a:t>linear</a:t>
            </a:r>
            <a:r>
              <a:rPr dirty="0" sz="3300" spc="-3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20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33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90"/>
              </a:spcBef>
            </a:pP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(not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possible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to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model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with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straight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spc="-10" b="1">
                <a:solidFill>
                  <a:srgbClr val="FFFFFF"/>
                </a:solidFill>
                <a:latin typeface="Bradley Hand"/>
                <a:cs typeface="Bradley Hand"/>
              </a:rPr>
              <a:t>lines)</a:t>
            </a:r>
            <a:endParaRPr sz="2450">
              <a:latin typeface="Bradley Hand"/>
              <a:cs typeface="Bradley Ha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4130">
              <a:lnSpc>
                <a:spcPct val="100000"/>
              </a:lnSpc>
              <a:spcBef>
                <a:spcPts val="130"/>
              </a:spcBef>
            </a:pPr>
            <a:r>
              <a:rPr dirty="0" spc="90"/>
              <a:t>The</a:t>
            </a:r>
            <a:r>
              <a:rPr dirty="0" spc="-980"/>
              <a:t> </a:t>
            </a:r>
            <a:r>
              <a:rPr dirty="0" spc="65"/>
              <a:t>missing</a:t>
            </a:r>
            <a:r>
              <a:rPr dirty="0" spc="-980"/>
              <a:t> </a:t>
            </a:r>
            <a:r>
              <a:rPr dirty="0" spc="125"/>
              <a:t>piece:</a:t>
            </a:r>
            <a:r>
              <a:rPr dirty="0" spc="-980"/>
              <a:t> </a:t>
            </a:r>
            <a:r>
              <a:rPr dirty="0" spc="215"/>
              <a:t>Non-</a:t>
            </a:r>
            <a:r>
              <a:rPr dirty="0" spc="85"/>
              <a:t>linearity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395185" y="6437336"/>
            <a:ext cx="4594860" cy="3053080"/>
            <a:chOff x="1395185" y="6437336"/>
            <a:chExt cx="4594860" cy="3053080"/>
          </a:xfrm>
        </p:grpSpPr>
        <p:sp>
          <p:nvSpPr>
            <p:cNvPr id="4" name="object 4" descr=""/>
            <p:cNvSpPr/>
            <p:nvPr/>
          </p:nvSpPr>
          <p:spPr>
            <a:xfrm>
              <a:off x="1494008" y="6437336"/>
              <a:ext cx="4496435" cy="3053080"/>
            </a:xfrm>
            <a:custGeom>
              <a:avLst/>
              <a:gdLst/>
              <a:ahLst/>
              <a:cxnLst/>
              <a:rect l="l" t="t" r="r" b="b"/>
              <a:pathLst>
                <a:path w="4496435" h="3053079">
                  <a:moveTo>
                    <a:pt x="4197243" y="0"/>
                  </a:moveTo>
                  <a:lnTo>
                    <a:pt x="298689" y="0"/>
                  </a:lnTo>
                  <a:lnTo>
                    <a:pt x="239251" y="228"/>
                  </a:lnTo>
                  <a:lnTo>
                    <a:pt x="191317" y="1829"/>
                  </a:lnTo>
                  <a:lnTo>
                    <a:pt x="153244" y="6175"/>
                  </a:lnTo>
                  <a:lnTo>
                    <a:pt x="87660" y="32282"/>
                  </a:lnTo>
                  <a:lnTo>
                    <a:pt x="56958" y="56958"/>
                  </a:lnTo>
                  <a:lnTo>
                    <a:pt x="32282" y="87660"/>
                  </a:lnTo>
                  <a:lnTo>
                    <a:pt x="14637" y="123388"/>
                  </a:lnTo>
                  <a:lnTo>
                    <a:pt x="1829" y="191317"/>
                  </a:lnTo>
                  <a:lnTo>
                    <a:pt x="228" y="239251"/>
                  </a:lnTo>
                  <a:lnTo>
                    <a:pt x="0" y="298689"/>
                  </a:lnTo>
                  <a:lnTo>
                    <a:pt x="0" y="2754129"/>
                  </a:lnTo>
                  <a:lnTo>
                    <a:pt x="228" y="2813567"/>
                  </a:lnTo>
                  <a:lnTo>
                    <a:pt x="1829" y="2861500"/>
                  </a:lnTo>
                  <a:lnTo>
                    <a:pt x="6175" y="2899573"/>
                  </a:lnTo>
                  <a:lnTo>
                    <a:pt x="32282" y="2965158"/>
                  </a:lnTo>
                  <a:lnTo>
                    <a:pt x="56958" y="2995860"/>
                  </a:lnTo>
                  <a:lnTo>
                    <a:pt x="87660" y="3020535"/>
                  </a:lnTo>
                  <a:lnTo>
                    <a:pt x="123388" y="3038181"/>
                  </a:lnTo>
                  <a:lnTo>
                    <a:pt x="191317" y="3050989"/>
                  </a:lnTo>
                  <a:lnTo>
                    <a:pt x="239251" y="3052590"/>
                  </a:lnTo>
                  <a:lnTo>
                    <a:pt x="298689" y="3052819"/>
                  </a:lnTo>
                  <a:lnTo>
                    <a:pt x="4197243" y="3052819"/>
                  </a:lnTo>
                  <a:lnTo>
                    <a:pt x="4256681" y="3052590"/>
                  </a:lnTo>
                  <a:lnTo>
                    <a:pt x="4304615" y="3050989"/>
                  </a:lnTo>
                  <a:lnTo>
                    <a:pt x="4342688" y="3046643"/>
                  </a:lnTo>
                  <a:lnTo>
                    <a:pt x="4408272" y="3020535"/>
                  </a:lnTo>
                  <a:lnTo>
                    <a:pt x="4438974" y="2995860"/>
                  </a:lnTo>
                  <a:lnTo>
                    <a:pt x="4463650" y="2965158"/>
                  </a:lnTo>
                  <a:lnTo>
                    <a:pt x="4481296" y="2929430"/>
                  </a:lnTo>
                  <a:lnTo>
                    <a:pt x="4494103" y="2861500"/>
                  </a:lnTo>
                  <a:lnTo>
                    <a:pt x="4495704" y="2813567"/>
                  </a:lnTo>
                  <a:lnTo>
                    <a:pt x="4495933" y="2754129"/>
                  </a:lnTo>
                  <a:lnTo>
                    <a:pt x="4495933" y="298689"/>
                  </a:lnTo>
                  <a:lnTo>
                    <a:pt x="4495704" y="239251"/>
                  </a:lnTo>
                  <a:lnTo>
                    <a:pt x="4494103" y="191317"/>
                  </a:lnTo>
                  <a:lnTo>
                    <a:pt x="4489758" y="153244"/>
                  </a:lnTo>
                  <a:lnTo>
                    <a:pt x="4463650" y="87660"/>
                  </a:lnTo>
                  <a:lnTo>
                    <a:pt x="4438974" y="56958"/>
                  </a:lnTo>
                  <a:lnTo>
                    <a:pt x="4408272" y="32282"/>
                  </a:lnTo>
                  <a:lnTo>
                    <a:pt x="4372544" y="14637"/>
                  </a:lnTo>
                  <a:lnTo>
                    <a:pt x="4304615" y="1829"/>
                  </a:lnTo>
                  <a:lnTo>
                    <a:pt x="4256681" y="228"/>
                  </a:lnTo>
                  <a:lnTo>
                    <a:pt x="41972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5185" y="6540519"/>
              <a:ext cx="4450726" cy="2859533"/>
            </a:xfrm>
            <a:prstGeom prst="rect">
              <a:avLst/>
            </a:prstGeom>
          </p:spPr>
        </p:pic>
      </p:grpSp>
      <p:grpSp>
        <p:nvGrpSpPr>
          <p:cNvPr id="6" name="object 6" descr=""/>
          <p:cNvGrpSpPr/>
          <p:nvPr/>
        </p:nvGrpSpPr>
        <p:grpSpPr>
          <a:xfrm>
            <a:off x="7806019" y="6452474"/>
            <a:ext cx="4496435" cy="3087370"/>
            <a:chOff x="7806019" y="6452474"/>
            <a:chExt cx="4496435" cy="3087370"/>
          </a:xfrm>
        </p:grpSpPr>
        <p:sp>
          <p:nvSpPr>
            <p:cNvPr id="7" name="object 7" descr=""/>
            <p:cNvSpPr/>
            <p:nvPr/>
          </p:nvSpPr>
          <p:spPr>
            <a:xfrm>
              <a:off x="7806019" y="6452474"/>
              <a:ext cx="4496435" cy="3087370"/>
            </a:xfrm>
            <a:custGeom>
              <a:avLst/>
              <a:gdLst/>
              <a:ahLst/>
              <a:cxnLst/>
              <a:rect l="l" t="t" r="r" b="b"/>
              <a:pathLst>
                <a:path w="4496434" h="3087370">
                  <a:moveTo>
                    <a:pt x="4197248" y="0"/>
                  </a:moveTo>
                  <a:lnTo>
                    <a:pt x="298689" y="0"/>
                  </a:lnTo>
                  <a:lnTo>
                    <a:pt x="239251" y="228"/>
                  </a:lnTo>
                  <a:lnTo>
                    <a:pt x="191318" y="1829"/>
                  </a:lnTo>
                  <a:lnTo>
                    <a:pt x="153245" y="6175"/>
                  </a:lnTo>
                  <a:lnTo>
                    <a:pt x="87661" y="32282"/>
                  </a:lnTo>
                  <a:lnTo>
                    <a:pt x="56958" y="56958"/>
                  </a:lnTo>
                  <a:lnTo>
                    <a:pt x="32283" y="87660"/>
                  </a:lnTo>
                  <a:lnTo>
                    <a:pt x="14637" y="123388"/>
                  </a:lnTo>
                  <a:lnTo>
                    <a:pt x="1829" y="191317"/>
                  </a:lnTo>
                  <a:lnTo>
                    <a:pt x="228" y="239251"/>
                  </a:lnTo>
                  <a:lnTo>
                    <a:pt x="0" y="298689"/>
                  </a:lnTo>
                  <a:lnTo>
                    <a:pt x="0" y="2788152"/>
                  </a:lnTo>
                  <a:lnTo>
                    <a:pt x="228" y="2847590"/>
                  </a:lnTo>
                  <a:lnTo>
                    <a:pt x="1829" y="2895523"/>
                  </a:lnTo>
                  <a:lnTo>
                    <a:pt x="6175" y="2933596"/>
                  </a:lnTo>
                  <a:lnTo>
                    <a:pt x="32283" y="2999180"/>
                  </a:lnTo>
                  <a:lnTo>
                    <a:pt x="56958" y="3029883"/>
                  </a:lnTo>
                  <a:lnTo>
                    <a:pt x="87661" y="3054558"/>
                  </a:lnTo>
                  <a:lnTo>
                    <a:pt x="123388" y="3072204"/>
                  </a:lnTo>
                  <a:lnTo>
                    <a:pt x="191318" y="3085011"/>
                  </a:lnTo>
                  <a:lnTo>
                    <a:pt x="239251" y="3086612"/>
                  </a:lnTo>
                  <a:lnTo>
                    <a:pt x="298689" y="3086841"/>
                  </a:lnTo>
                  <a:lnTo>
                    <a:pt x="4197248" y="3086841"/>
                  </a:lnTo>
                  <a:lnTo>
                    <a:pt x="4256681" y="3086612"/>
                  </a:lnTo>
                  <a:lnTo>
                    <a:pt x="4304613" y="3085011"/>
                  </a:lnTo>
                  <a:lnTo>
                    <a:pt x="4342686" y="3080666"/>
                  </a:lnTo>
                  <a:lnTo>
                    <a:pt x="4408270" y="3054558"/>
                  </a:lnTo>
                  <a:lnTo>
                    <a:pt x="4438975" y="3029883"/>
                  </a:lnTo>
                  <a:lnTo>
                    <a:pt x="4463650" y="2999180"/>
                  </a:lnTo>
                  <a:lnTo>
                    <a:pt x="4481291" y="2963452"/>
                  </a:lnTo>
                  <a:lnTo>
                    <a:pt x="4494100" y="2895523"/>
                  </a:lnTo>
                  <a:lnTo>
                    <a:pt x="4495701" y="2847590"/>
                  </a:lnTo>
                  <a:lnTo>
                    <a:pt x="4495930" y="2788152"/>
                  </a:lnTo>
                  <a:lnTo>
                    <a:pt x="4495930" y="298689"/>
                  </a:lnTo>
                  <a:lnTo>
                    <a:pt x="4495701" y="239251"/>
                  </a:lnTo>
                  <a:lnTo>
                    <a:pt x="4494100" y="191317"/>
                  </a:lnTo>
                  <a:lnTo>
                    <a:pt x="4489754" y="153244"/>
                  </a:lnTo>
                  <a:lnTo>
                    <a:pt x="4463650" y="87660"/>
                  </a:lnTo>
                  <a:lnTo>
                    <a:pt x="4438975" y="56958"/>
                  </a:lnTo>
                  <a:lnTo>
                    <a:pt x="4408270" y="32282"/>
                  </a:lnTo>
                  <a:lnTo>
                    <a:pt x="4372541" y="14637"/>
                  </a:lnTo>
                  <a:lnTo>
                    <a:pt x="4304613" y="1829"/>
                  </a:lnTo>
                  <a:lnTo>
                    <a:pt x="4256681" y="228"/>
                  </a:lnTo>
                  <a:lnTo>
                    <a:pt x="41972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55100" y="6558566"/>
              <a:ext cx="4397771" cy="2931847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8321253" y="9837492"/>
            <a:ext cx="3462020" cy="8826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dirty="0" sz="3150" spc="-80" b="1">
                <a:solidFill>
                  <a:srgbClr val="FFFFFF"/>
                </a:solidFill>
                <a:latin typeface="Arial"/>
                <a:cs typeface="Arial"/>
              </a:rPr>
              <a:t>Sigmoid</a:t>
            </a:r>
            <a:r>
              <a:rPr dirty="0" sz="3150" spc="-3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50" spc="-10" b="1">
                <a:solidFill>
                  <a:srgbClr val="FFFFFF"/>
                </a:solidFill>
                <a:latin typeface="Arial"/>
                <a:cs typeface="Arial"/>
              </a:rPr>
              <a:t>activation</a:t>
            </a:r>
            <a:endParaRPr sz="31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(non-</a:t>
            </a:r>
            <a:r>
              <a:rPr dirty="0" sz="2450" spc="-10" b="1">
                <a:solidFill>
                  <a:srgbClr val="FFFFFF"/>
                </a:solidFill>
                <a:latin typeface="Bradley Hand"/>
                <a:cs typeface="Bradley Hand"/>
              </a:rPr>
              <a:t>linear)</a:t>
            </a:r>
            <a:endParaRPr sz="2450">
              <a:latin typeface="Bradley Hand"/>
              <a:cs typeface="Bradley Hand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14163568" y="6435463"/>
            <a:ext cx="4496435" cy="3087370"/>
            <a:chOff x="14163568" y="6435463"/>
            <a:chExt cx="4496435" cy="3087370"/>
          </a:xfrm>
        </p:grpSpPr>
        <p:sp>
          <p:nvSpPr>
            <p:cNvPr id="11" name="object 11" descr=""/>
            <p:cNvSpPr/>
            <p:nvPr/>
          </p:nvSpPr>
          <p:spPr>
            <a:xfrm>
              <a:off x="14163568" y="6435463"/>
              <a:ext cx="4496435" cy="3087370"/>
            </a:xfrm>
            <a:custGeom>
              <a:avLst/>
              <a:gdLst/>
              <a:ahLst/>
              <a:cxnLst/>
              <a:rect l="l" t="t" r="r" b="b"/>
              <a:pathLst>
                <a:path w="4496434" h="3087370">
                  <a:moveTo>
                    <a:pt x="4197243" y="0"/>
                  </a:moveTo>
                  <a:lnTo>
                    <a:pt x="298692" y="0"/>
                  </a:lnTo>
                  <a:lnTo>
                    <a:pt x="239253" y="228"/>
                  </a:lnTo>
                  <a:lnTo>
                    <a:pt x="191317" y="1829"/>
                  </a:lnTo>
                  <a:lnTo>
                    <a:pt x="153243" y="6175"/>
                  </a:lnTo>
                  <a:lnTo>
                    <a:pt x="87660" y="32282"/>
                  </a:lnTo>
                  <a:lnTo>
                    <a:pt x="56958" y="56958"/>
                  </a:lnTo>
                  <a:lnTo>
                    <a:pt x="32284" y="87660"/>
                  </a:lnTo>
                  <a:lnTo>
                    <a:pt x="14638" y="123388"/>
                  </a:lnTo>
                  <a:lnTo>
                    <a:pt x="1829" y="191317"/>
                  </a:lnTo>
                  <a:lnTo>
                    <a:pt x="228" y="239250"/>
                  </a:lnTo>
                  <a:lnTo>
                    <a:pt x="0" y="298688"/>
                  </a:lnTo>
                  <a:lnTo>
                    <a:pt x="0" y="2788151"/>
                  </a:lnTo>
                  <a:lnTo>
                    <a:pt x="228" y="2847589"/>
                  </a:lnTo>
                  <a:lnTo>
                    <a:pt x="1829" y="2895523"/>
                  </a:lnTo>
                  <a:lnTo>
                    <a:pt x="6175" y="2933596"/>
                  </a:lnTo>
                  <a:lnTo>
                    <a:pt x="32284" y="2999180"/>
                  </a:lnTo>
                  <a:lnTo>
                    <a:pt x="56958" y="3029883"/>
                  </a:lnTo>
                  <a:lnTo>
                    <a:pt x="87660" y="3054558"/>
                  </a:lnTo>
                  <a:lnTo>
                    <a:pt x="123388" y="3072203"/>
                  </a:lnTo>
                  <a:lnTo>
                    <a:pt x="191317" y="3085011"/>
                  </a:lnTo>
                  <a:lnTo>
                    <a:pt x="239253" y="3086612"/>
                  </a:lnTo>
                  <a:lnTo>
                    <a:pt x="298692" y="3086841"/>
                  </a:lnTo>
                  <a:lnTo>
                    <a:pt x="4197243" y="3086841"/>
                  </a:lnTo>
                  <a:lnTo>
                    <a:pt x="4256681" y="3086612"/>
                  </a:lnTo>
                  <a:lnTo>
                    <a:pt x="4304615" y="3085011"/>
                  </a:lnTo>
                  <a:lnTo>
                    <a:pt x="4342688" y="3080665"/>
                  </a:lnTo>
                  <a:lnTo>
                    <a:pt x="4408275" y="3054558"/>
                  </a:lnTo>
                  <a:lnTo>
                    <a:pt x="4438977" y="3029883"/>
                  </a:lnTo>
                  <a:lnTo>
                    <a:pt x="4463652" y="2999180"/>
                  </a:lnTo>
                  <a:lnTo>
                    <a:pt x="4481298" y="2963452"/>
                  </a:lnTo>
                  <a:lnTo>
                    <a:pt x="4494106" y="2895523"/>
                  </a:lnTo>
                  <a:lnTo>
                    <a:pt x="4495707" y="2847589"/>
                  </a:lnTo>
                  <a:lnTo>
                    <a:pt x="4495936" y="2788151"/>
                  </a:lnTo>
                  <a:lnTo>
                    <a:pt x="4495936" y="298688"/>
                  </a:lnTo>
                  <a:lnTo>
                    <a:pt x="4495707" y="239250"/>
                  </a:lnTo>
                  <a:lnTo>
                    <a:pt x="4494106" y="191317"/>
                  </a:lnTo>
                  <a:lnTo>
                    <a:pt x="4489760" y="153244"/>
                  </a:lnTo>
                  <a:lnTo>
                    <a:pt x="4463652" y="87660"/>
                  </a:lnTo>
                  <a:lnTo>
                    <a:pt x="4438977" y="56958"/>
                  </a:lnTo>
                  <a:lnTo>
                    <a:pt x="4408275" y="32282"/>
                  </a:lnTo>
                  <a:lnTo>
                    <a:pt x="4372547" y="14637"/>
                  </a:lnTo>
                  <a:lnTo>
                    <a:pt x="4304615" y="1829"/>
                  </a:lnTo>
                  <a:lnTo>
                    <a:pt x="4256681" y="228"/>
                  </a:lnTo>
                  <a:lnTo>
                    <a:pt x="41972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02174" y="6497129"/>
              <a:ext cx="4397771" cy="3012838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15055710" y="9826300"/>
            <a:ext cx="3039110" cy="89344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ts val="3925"/>
              </a:lnSpc>
              <a:spcBef>
                <a:spcPts val="95"/>
              </a:spcBef>
            </a:pPr>
            <a:r>
              <a:rPr dirty="0" sz="3300" spc="-195" b="1">
                <a:solidFill>
                  <a:srgbClr val="FFFFFF"/>
                </a:solidFill>
                <a:latin typeface="Arial"/>
                <a:cs typeface="Arial"/>
              </a:rPr>
              <a:t>ReLU</a:t>
            </a:r>
            <a:r>
              <a:rPr dirty="0" sz="3300" spc="-3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activation</a:t>
            </a:r>
            <a:endParaRPr sz="3300">
              <a:latin typeface="Arial"/>
              <a:cs typeface="Arial"/>
            </a:endParaRPr>
          </a:p>
          <a:p>
            <a:pPr algn="ctr" marR="635">
              <a:lnSpc>
                <a:spcPts val="2905"/>
              </a:lnSpc>
            </a:pP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(non-</a:t>
            </a:r>
            <a:r>
              <a:rPr dirty="0" sz="2450" spc="-10" b="1">
                <a:solidFill>
                  <a:srgbClr val="FFFFFF"/>
                </a:solidFill>
                <a:latin typeface="Bradley Hand"/>
                <a:cs typeface="Bradley Hand"/>
              </a:rPr>
              <a:t>linear)</a:t>
            </a:r>
            <a:endParaRPr sz="2450">
              <a:latin typeface="Bradley Hand"/>
              <a:cs typeface="Bradley Hand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8075676" y="2055330"/>
            <a:ext cx="39712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>
                <a:solidFill>
                  <a:srgbClr val="FFFFFF"/>
                </a:solidFill>
                <a:latin typeface="Andale Mono"/>
                <a:cs typeface="Andale Mono"/>
              </a:rPr>
              <a:t>A</a:t>
            </a:r>
            <a:r>
              <a:rPr dirty="0" sz="2450" spc="-48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>
                <a:solidFill>
                  <a:srgbClr val="FFFFFF"/>
                </a:solidFill>
                <a:latin typeface="Andale Mono"/>
                <a:cs typeface="Andale Mono"/>
              </a:rPr>
              <a:t>=</a:t>
            </a:r>
            <a:r>
              <a:rPr dirty="0" sz="2450" spc="-47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-250">
                <a:solidFill>
                  <a:srgbClr val="FFFFFF"/>
                </a:solidFill>
                <a:latin typeface="Andale Mono"/>
                <a:cs typeface="Andale Mono"/>
              </a:rPr>
              <a:t>torch.arange(-</a:t>
            </a:r>
            <a:r>
              <a:rPr dirty="0" sz="2450" spc="-175">
                <a:solidFill>
                  <a:srgbClr val="FFFFFF"/>
                </a:solidFill>
                <a:latin typeface="Andale Mono"/>
                <a:cs typeface="Andale Mono"/>
              </a:rPr>
              <a:t>10,</a:t>
            </a:r>
            <a:r>
              <a:rPr dirty="0" sz="2450" spc="-47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-70">
                <a:solidFill>
                  <a:srgbClr val="FFFFFF"/>
                </a:solidFill>
                <a:latin typeface="Andale Mono"/>
                <a:cs typeface="Andale Mono"/>
              </a:rPr>
              <a:t>10)</a:t>
            </a:r>
            <a:endParaRPr sz="2450">
              <a:latin typeface="Andale Mono"/>
              <a:cs typeface="Andale Mono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815847" y="4027894"/>
            <a:ext cx="177228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225">
                <a:solidFill>
                  <a:srgbClr val="FFFFFF"/>
                </a:solidFill>
                <a:latin typeface="Andale Mono"/>
                <a:cs typeface="Andale Mono"/>
              </a:rPr>
              <a:t>plt.plot(A)</a:t>
            </a:r>
            <a:endParaRPr sz="2450">
              <a:latin typeface="Andale Mono"/>
              <a:cs typeface="Andale Mono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997128" y="4027894"/>
            <a:ext cx="412877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235">
                <a:solidFill>
                  <a:srgbClr val="FFFFFF"/>
                </a:solidFill>
                <a:latin typeface="Andale Mono"/>
                <a:cs typeface="Andale Mono"/>
              </a:rPr>
              <a:t>plt.plot(torch.sigmoid(A))</a:t>
            </a:r>
            <a:endParaRPr sz="2450">
              <a:latin typeface="Andale Mono"/>
              <a:cs typeface="Andale Mono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4592258" y="4027894"/>
            <a:ext cx="365760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229">
                <a:solidFill>
                  <a:srgbClr val="FFFFFF"/>
                </a:solidFill>
                <a:latin typeface="Andale Mono"/>
                <a:cs typeface="Andale Mono"/>
              </a:rPr>
              <a:t>plt.plot(torch.relu(A))</a:t>
            </a:r>
            <a:endParaRPr sz="2450">
              <a:latin typeface="Andale Mono"/>
              <a:cs typeface="Andale Mono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3857933" y="2471607"/>
            <a:ext cx="5834380" cy="1593850"/>
            <a:chOff x="3857933" y="2471607"/>
            <a:chExt cx="5834380" cy="1593850"/>
          </a:xfrm>
        </p:grpSpPr>
        <p:sp>
          <p:nvSpPr>
            <p:cNvPr id="19" name="object 19" descr=""/>
            <p:cNvSpPr/>
            <p:nvPr/>
          </p:nvSpPr>
          <p:spPr>
            <a:xfrm>
              <a:off x="3944915" y="2482078"/>
              <a:ext cx="5736590" cy="1537335"/>
            </a:xfrm>
            <a:custGeom>
              <a:avLst/>
              <a:gdLst/>
              <a:ahLst/>
              <a:cxnLst/>
              <a:rect l="l" t="t" r="r" b="b"/>
              <a:pathLst>
                <a:path w="5736590" h="1537335">
                  <a:moveTo>
                    <a:pt x="0" y="1537081"/>
                  </a:moveTo>
                  <a:lnTo>
                    <a:pt x="10114" y="1534371"/>
                  </a:lnTo>
                  <a:lnTo>
                    <a:pt x="5736465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3857933" y="3967902"/>
              <a:ext cx="110489" cy="97155"/>
            </a:xfrm>
            <a:custGeom>
              <a:avLst/>
              <a:gdLst/>
              <a:ahLst/>
              <a:cxnLst/>
              <a:rect l="l" t="t" r="r" b="b"/>
              <a:pathLst>
                <a:path w="110489" h="97154">
                  <a:moveTo>
                    <a:pt x="84087" y="0"/>
                  </a:moveTo>
                  <a:lnTo>
                    <a:pt x="0" y="74564"/>
                  </a:lnTo>
                  <a:lnTo>
                    <a:pt x="110104" y="97095"/>
                  </a:lnTo>
                  <a:lnTo>
                    <a:pt x="840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 descr=""/>
          <p:cNvGrpSpPr/>
          <p:nvPr/>
        </p:nvGrpSpPr>
        <p:grpSpPr>
          <a:xfrm>
            <a:off x="10412247" y="2471607"/>
            <a:ext cx="5834380" cy="1593850"/>
            <a:chOff x="10412247" y="2471607"/>
            <a:chExt cx="5834380" cy="1593850"/>
          </a:xfrm>
        </p:grpSpPr>
        <p:sp>
          <p:nvSpPr>
            <p:cNvPr id="22" name="object 22" descr=""/>
            <p:cNvSpPr/>
            <p:nvPr/>
          </p:nvSpPr>
          <p:spPr>
            <a:xfrm>
              <a:off x="10422718" y="2482078"/>
              <a:ext cx="5736590" cy="1537335"/>
            </a:xfrm>
            <a:custGeom>
              <a:avLst/>
              <a:gdLst/>
              <a:ahLst/>
              <a:cxnLst/>
              <a:rect l="l" t="t" r="r" b="b"/>
              <a:pathLst>
                <a:path w="5736590" h="1537335">
                  <a:moveTo>
                    <a:pt x="5736465" y="1537081"/>
                  </a:moveTo>
                  <a:lnTo>
                    <a:pt x="5726351" y="1534371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6136063" y="3967902"/>
              <a:ext cx="110489" cy="97155"/>
            </a:xfrm>
            <a:custGeom>
              <a:avLst/>
              <a:gdLst/>
              <a:ahLst/>
              <a:cxnLst/>
              <a:rect l="l" t="t" r="r" b="b"/>
              <a:pathLst>
                <a:path w="110490" h="97154">
                  <a:moveTo>
                    <a:pt x="26020" y="0"/>
                  </a:moveTo>
                  <a:lnTo>
                    <a:pt x="0" y="97095"/>
                  </a:lnTo>
                  <a:lnTo>
                    <a:pt x="110101" y="74564"/>
                  </a:lnTo>
                  <a:lnTo>
                    <a:pt x="260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 descr=""/>
          <p:cNvGrpSpPr/>
          <p:nvPr/>
        </p:nvGrpSpPr>
        <p:grpSpPr>
          <a:xfrm>
            <a:off x="10001789" y="2482078"/>
            <a:ext cx="100965" cy="1572895"/>
            <a:chOff x="10001789" y="2482078"/>
            <a:chExt cx="100965" cy="1572895"/>
          </a:xfrm>
        </p:grpSpPr>
        <p:sp>
          <p:nvSpPr>
            <p:cNvPr id="25" name="object 25" descr=""/>
            <p:cNvSpPr/>
            <p:nvPr/>
          </p:nvSpPr>
          <p:spPr>
            <a:xfrm>
              <a:off x="10052049" y="2482078"/>
              <a:ext cx="0" cy="1483360"/>
            </a:xfrm>
            <a:custGeom>
              <a:avLst/>
              <a:gdLst/>
              <a:ahLst/>
              <a:cxnLst/>
              <a:rect l="l" t="t" r="r" b="b"/>
              <a:pathLst>
                <a:path w="0" h="1483360">
                  <a:moveTo>
                    <a:pt x="0" y="1482755"/>
                  </a:moveTo>
                  <a:lnTo>
                    <a:pt x="0" y="1472285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0001789" y="3954363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 descr=""/>
          <p:cNvGrpSpPr/>
          <p:nvPr/>
        </p:nvGrpSpPr>
        <p:grpSpPr>
          <a:xfrm>
            <a:off x="10001789" y="4483496"/>
            <a:ext cx="100965" cy="1837689"/>
            <a:chOff x="10001789" y="4483496"/>
            <a:chExt cx="100965" cy="1837689"/>
          </a:xfrm>
        </p:grpSpPr>
        <p:sp>
          <p:nvSpPr>
            <p:cNvPr id="28" name="object 28" descr=""/>
            <p:cNvSpPr/>
            <p:nvPr/>
          </p:nvSpPr>
          <p:spPr>
            <a:xfrm>
              <a:off x="10052049" y="4483496"/>
              <a:ext cx="0" cy="1748155"/>
            </a:xfrm>
            <a:custGeom>
              <a:avLst/>
              <a:gdLst/>
              <a:ahLst/>
              <a:cxnLst/>
              <a:rect l="l" t="t" r="r" b="b"/>
              <a:pathLst>
                <a:path w="0" h="1748154">
                  <a:moveTo>
                    <a:pt x="0" y="1747556"/>
                  </a:moveTo>
                  <a:lnTo>
                    <a:pt x="0" y="1737085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0001789" y="6220581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 descr=""/>
          <p:cNvGrpSpPr/>
          <p:nvPr/>
        </p:nvGrpSpPr>
        <p:grpSpPr>
          <a:xfrm>
            <a:off x="3642303" y="4483496"/>
            <a:ext cx="100965" cy="1837689"/>
            <a:chOff x="3642303" y="4483496"/>
            <a:chExt cx="100965" cy="1837689"/>
          </a:xfrm>
        </p:grpSpPr>
        <p:sp>
          <p:nvSpPr>
            <p:cNvPr id="31" name="object 31" descr=""/>
            <p:cNvSpPr/>
            <p:nvPr/>
          </p:nvSpPr>
          <p:spPr>
            <a:xfrm>
              <a:off x="3692563" y="4483496"/>
              <a:ext cx="0" cy="1748155"/>
            </a:xfrm>
            <a:custGeom>
              <a:avLst/>
              <a:gdLst/>
              <a:ahLst/>
              <a:cxnLst/>
              <a:rect l="l" t="t" r="r" b="b"/>
              <a:pathLst>
                <a:path w="0" h="1748154">
                  <a:moveTo>
                    <a:pt x="0" y="1747556"/>
                  </a:moveTo>
                  <a:lnTo>
                    <a:pt x="0" y="1737085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3642303" y="6220581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 descr=""/>
          <p:cNvGrpSpPr/>
          <p:nvPr/>
        </p:nvGrpSpPr>
        <p:grpSpPr>
          <a:xfrm>
            <a:off x="16361271" y="4483496"/>
            <a:ext cx="100965" cy="1837689"/>
            <a:chOff x="16361271" y="4483496"/>
            <a:chExt cx="100965" cy="1837689"/>
          </a:xfrm>
        </p:grpSpPr>
        <p:sp>
          <p:nvSpPr>
            <p:cNvPr id="34" name="object 34" descr=""/>
            <p:cNvSpPr/>
            <p:nvPr/>
          </p:nvSpPr>
          <p:spPr>
            <a:xfrm>
              <a:off x="16411531" y="4483496"/>
              <a:ext cx="0" cy="1748155"/>
            </a:xfrm>
            <a:custGeom>
              <a:avLst/>
              <a:gdLst/>
              <a:ahLst/>
              <a:cxnLst/>
              <a:rect l="l" t="t" r="r" b="b"/>
              <a:pathLst>
                <a:path w="0" h="1748154">
                  <a:moveTo>
                    <a:pt x="0" y="1747556"/>
                  </a:moveTo>
                  <a:lnTo>
                    <a:pt x="0" y="1737085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6361271" y="6220581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 txBox="1"/>
          <p:nvPr/>
        </p:nvSpPr>
        <p:spPr>
          <a:xfrm>
            <a:off x="1922640" y="9816579"/>
            <a:ext cx="3540125" cy="903605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19380">
              <a:lnSpc>
                <a:spcPct val="100000"/>
              </a:lnSpc>
              <a:spcBef>
                <a:spcPts val="115"/>
              </a:spcBef>
            </a:pPr>
            <a:r>
              <a:rPr dirty="0" sz="3250" spc="-100" b="1">
                <a:solidFill>
                  <a:srgbClr val="FFFFFF"/>
                </a:solidFill>
                <a:latin typeface="Arial"/>
                <a:cs typeface="Arial"/>
              </a:rPr>
              <a:t>Linear</a:t>
            </a:r>
            <a:r>
              <a:rPr dirty="0" sz="3250" spc="-3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50" spc="-10" b="1">
                <a:solidFill>
                  <a:srgbClr val="FFFFFF"/>
                </a:solidFill>
                <a:latin typeface="Arial"/>
                <a:cs typeface="Arial"/>
              </a:rPr>
              <a:t>activation</a:t>
            </a:r>
            <a:endParaRPr sz="3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(same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as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original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spc="-10" b="1">
                <a:solidFill>
                  <a:srgbClr val="FFFFFF"/>
                </a:solidFill>
                <a:latin typeface="Bradley Hand"/>
                <a:cs typeface="Bradley Hand"/>
              </a:rPr>
              <a:t>values)</a:t>
            </a:r>
            <a:endParaRPr sz="2450">
              <a:latin typeface="Bradley Hand"/>
              <a:cs typeface="Bradley Ha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5149" y="56265"/>
            <a:ext cx="17261840" cy="4142740"/>
          </a:xfrm>
          <a:prstGeom prst="rect"/>
        </p:spPr>
        <p:txBody>
          <a:bodyPr wrap="square" lIns="0" tIns="212090" rIns="0" bIns="0" rtlCol="0" vert="horz">
            <a:spAutoFit/>
          </a:bodyPr>
          <a:lstStyle/>
          <a:p>
            <a:pPr algn="ctr" marL="12700" marR="5080">
              <a:lnSpc>
                <a:spcPts val="9890"/>
              </a:lnSpc>
              <a:spcBef>
                <a:spcPts val="1670"/>
              </a:spcBef>
            </a:pPr>
            <a:r>
              <a:rPr dirty="0" spc="90"/>
              <a:t>The</a:t>
            </a:r>
            <a:r>
              <a:rPr dirty="0" spc="-975"/>
              <a:t> </a:t>
            </a:r>
            <a:r>
              <a:rPr dirty="0" spc="140"/>
              <a:t>machine</a:t>
            </a:r>
            <a:r>
              <a:rPr dirty="0" spc="-975"/>
              <a:t> </a:t>
            </a:r>
            <a:r>
              <a:rPr dirty="0" spc="125"/>
              <a:t>learning</a:t>
            </a:r>
            <a:r>
              <a:rPr dirty="0" spc="-975"/>
              <a:t> </a:t>
            </a:r>
            <a:r>
              <a:rPr dirty="0" spc="114"/>
              <a:t>explorer’s </a:t>
            </a:r>
            <a:r>
              <a:rPr dirty="0" spc="715"/>
              <a:t>motto</a:t>
            </a:r>
          </a:p>
          <a:p>
            <a:pPr algn="ctr" marR="100330">
              <a:lnSpc>
                <a:spcPct val="100000"/>
              </a:lnSpc>
              <a:spcBef>
                <a:spcPts val="1165"/>
              </a:spcBef>
            </a:pPr>
            <a:r>
              <a:rPr dirty="0" sz="8250" spc="-125"/>
              <a:t>“Visualize,</a:t>
            </a:r>
            <a:r>
              <a:rPr dirty="0" sz="8250" spc="-405"/>
              <a:t> </a:t>
            </a:r>
            <a:r>
              <a:rPr dirty="0" sz="8250" spc="-165"/>
              <a:t>visualize,</a:t>
            </a:r>
            <a:r>
              <a:rPr dirty="0" sz="8250" spc="-400"/>
              <a:t> </a:t>
            </a:r>
            <a:r>
              <a:rPr dirty="0" sz="8250" spc="-10"/>
              <a:t>visualize”</a:t>
            </a:r>
            <a:endParaRPr sz="8250"/>
          </a:p>
        </p:txBody>
      </p:sp>
      <p:grpSp>
        <p:nvGrpSpPr>
          <p:cNvPr id="3" name="object 3" descr=""/>
          <p:cNvGrpSpPr/>
          <p:nvPr/>
        </p:nvGrpSpPr>
        <p:grpSpPr>
          <a:xfrm>
            <a:off x="7869806" y="5061712"/>
            <a:ext cx="1377950" cy="1276350"/>
            <a:chOff x="7869806" y="5061712"/>
            <a:chExt cx="1377950" cy="127635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56308" y="5061712"/>
              <a:ext cx="931424" cy="93142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33462" y="5487927"/>
              <a:ext cx="614180" cy="61418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69806" y="5723494"/>
              <a:ext cx="614180" cy="614180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10513890" y="5370745"/>
            <a:ext cx="96202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20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3300">
              <a:latin typeface="Arial"/>
              <a:cs typeface="Arial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69806" y="6436253"/>
            <a:ext cx="1377836" cy="1377836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0378401" y="6841638"/>
            <a:ext cx="122428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endParaRPr sz="3300">
              <a:latin typeface="Arial"/>
              <a:cs typeface="Arial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87996" y="8023300"/>
            <a:ext cx="2141457" cy="1377836"/>
          </a:xfrm>
          <a:prstGeom prst="rect">
            <a:avLst/>
          </a:prstGeom>
        </p:spPr>
      </p:pic>
      <p:grpSp>
        <p:nvGrpSpPr>
          <p:cNvPr id="11" name="object 11" descr=""/>
          <p:cNvGrpSpPr/>
          <p:nvPr/>
        </p:nvGrpSpPr>
        <p:grpSpPr>
          <a:xfrm>
            <a:off x="8544037" y="10255011"/>
            <a:ext cx="862330" cy="574040"/>
            <a:chOff x="8544037" y="10255011"/>
            <a:chExt cx="862330" cy="574040"/>
          </a:xfrm>
        </p:grpSpPr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44037" y="10295881"/>
              <a:ext cx="798102" cy="533107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68811" y="10255011"/>
              <a:ext cx="137498" cy="137498"/>
            </a:xfrm>
            <a:prstGeom prst="rect">
              <a:avLst/>
            </a:prstGeom>
          </p:spPr>
        </p:pic>
      </p:grpSp>
      <p:grpSp>
        <p:nvGrpSpPr>
          <p:cNvPr id="14" name="object 14" descr=""/>
          <p:cNvGrpSpPr/>
          <p:nvPr/>
        </p:nvGrpSpPr>
        <p:grpSpPr>
          <a:xfrm>
            <a:off x="7711139" y="9610346"/>
            <a:ext cx="1645920" cy="1276350"/>
            <a:chOff x="7711139" y="9610346"/>
            <a:chExt cx="1645920" cy="1276350"/>
          </a:xfrm>
        </p:grpSpPr>
        <p:pic>
          <p:nvPicPr>
            <p:cNvPr id="15" name="object 1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11139" y="9661003"/>
              <a:ext cx="777616" cy="517904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76073" y="10238560"/>
              <a:ext cx="647748" cy="647748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44231" y="10189433"/>
              <a:ext cx="137498" cy="137498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75274" y="9644094"/>
              <a:ext cx="735628" cy="551721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19023" y="9610346"/>
              <a:ext cx="137498" cy="137498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99809" y="9610346"/>
              <a:ext cx="137498" cy="137498"/>
            </a:xfrm>
            <a:prstGeom prst="rect">
              <a:avLst/>
            </a:prstGeom>
          </p:spPr>
        </p:pic>
      </p:grpSp>
      <p:sp>
        <p:nvSpPr>
          <p:cNvPr id="21" name="object 21" descr=""/>
          <p:cNvSpPr txBox="1"/>
          <p:nvPr/>
        </p:nvSpPr>
        <p:spPr>
          <a:xfrm>
            <a:off x="9886688" y="8435476"/>
            <a:ext cx="2207895" cy="21221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8255">
              <a:lnSpc>
                <a:spcPct val="100000"/>
              </a:lnSpc>
              <a:spcBef>
                <a:spcPts val="95"/>
              </a:spcBef>
            </a:pP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Training</a:t>
            </a:r>
            <a:endParaRPr sz="3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3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645"/>
              </a:spcBef>
            </a:pPr>
            <a:r>
              <a:rPr dirty="0" sz="3300" spc="-65" b="1">
                <a:solidFill>
                  <a:srgbClr val="FFFFFF"/>
                </a:solidFill>
                <a:latin typeface="Arial"/>
                <a:cs typeface="Arial"/>
              </a:rPr>
              <a:t>Predictions</a:t>
            </a:r>
            <a:endParaRPr sz="33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4137183" y="7032825"/>
            <a:ext cx="4991100" cy="986790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marL="43815" marR="5080" indent="-31750">
              <a:lnSpc>
                <a:spcPts val="3710"/>
              </a:lnSpc>
              <a:spcBef>
                <a:spcPts val="345"/>
              </a:spcBef>
            </a:pP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It’s</a:t>
            </a:r>
            <a:r>
              <a:rPr dirty="0" sz="3200" spc="-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5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200" spc="-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75">
                <a:solidFill>
                  <a:srgbClr val="FFFFFF"/>
                </a:solidFill>
                <a:latin typeface="Arial"/>
                <a:cs typeface="Arial"/>
              </a:rPr>
              <a:t>good</a:t>
            </a:r>
            <a:r>
              <a:rPr dirty="0" sz="3200" spc="-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idea</a:t>
            </a:r>
            <a:r>
              <a:rPr dirty="0" sz="3200" spc="-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26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3200" spc="-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Arial"/>
                <a:cs typeface="Arial"/>
              </a:rPr>
              <a:t>visualize </a:t>
            </a:r>
            <a:r>
              <a:rPr dirty="0" sz="3200" spc="90">
                <a:solidFill>
                  <a:srgbClr val="FFFFFF"/>
                </a:solidFill>
                <a:latin typeface="Arial"/>
                <a:cs typeface="Arial"/>
              </a:rPr>
              <a:t>these</a:t>
            </a:r>
            <a:r>
              <a:rPr dirty="0" sz="32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9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dirty="0" sz="32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85">
                <a:solidFill>
                  <a:srgbClr val="FFFFFF"/>
                </a:solidFill>
                <a:latin typeface="Arial"/>
                <a:cs typeface="Arial"/>
              </a:rPr>
              <a:t>often</a:t>
            </a:r>
            <a:r>
              <a:rPr dirty="0" sz="32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9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dirty="0" sz="32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Arial"/>
                <a:cs typeface="Arial"/>
              </a:rPr>
              <a:t>possible.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11838163" y="6040501"/>
            <a:ext cx="2140585" cy="3547110"/>
            <a:chOff x="11838163" y="6040501"/>
            <a:chExt cx="2140585" cy="3547110"/>
          </a:xfrm>
        </p:grpSpPr>
        <p:sp>
          <p:nvSpPr>
            <p:cNvPr id="24" name="object 24" descr=""/>
            <p:cNvSpPr/>
            <p:nvPr/>
          </p:nvSpPr>
          <p:spPr>
            <a:xfrm>
              <a:off x="11911848" y="6092264"/>
              <a:ext cx="2056130" cy="1444625"/>
            </a:xfrm>
            <a:custGeom>
              <a:avLst/>
              <a:gdLst/>
              <a:ahLst/>
              <a:cxnLst/>
              <a:rect l="l" t="t" r="r" b="b"/>
              <a:pathLst>
                <a:path w="2056130" h="1444625">
                  <a:moveTo>
                    <a:pt x="0" y="0"/>
                  </a:moveTo>
                  <a:lnTo>
                    <a:pt x="8568" y="6018"/>
                  </a:lnTo>
                  <a:lnTo>
                    <a:pt x="2055811" y="1444197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1838163" y="6040501"/>
              <a:ext cx="111760" cy="99060"/>
            </a:xfrm>
            <a:custGeom>
              <a:avLst/>
              <a:gdLst/>
              <a:ahLst/>
              <a:cxnLst/>
              <a:rect l="l" t="t" r="r" b="b"/>
              <a:pathLst>
                <a:path w="111759" h="99060">
                  <a:moveTo>
                    <a:pt x="0" y="0"/>
                  </a:moveTo>
                  <a:lnTo>
                    <a:pt x="53359" y="98909"/>
                  </a:lnTo>
                  <a:lnTo>
                    <a:pt x="111137" y="166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2082831" y="7242865"/>
              <a:ext cx="1885314" cy="294005"/>
            </a:xfrm>
            <a:custGeom>
              <a:avLst/>
              <a:gdLst/>
              <a:ahLst/>
              <a:cxnLst/>
              <a:rect l="l" t="t" r="r" b="b"/>
              <a:pathLst>
                <a:path w="1885315" h="294004">
                  <a:moveTo>
                    <a:pt x="0" y="0"/>
                  </a:moveTo>
                  <a:lnTo>
                    <a:pt x="10346" y="1611"/>
                  </a:lnTo>
                  <a:lnTo>
                    <a:pt x="1884819" y="293595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1993855" y="7194816"/>
              <a:ext cx="107314" cy="99695"/>
            </a:xfrm>
            <a:custGeom>
              <a:avLst/>
              <a:gdLst/>
              <a:ahLst/>
              <a:cxnLst/>
              <a:rect l="l" t="t" r="r" b="b"/>
              <a:pathLst>
                <a:path w="107315" h="99695">
                  <a:moveTo>
                    <a:pt x="107064" y="0"/>
                  </a:moveTo>
                  <a:lnTo>
                    <a:pt x="0" y="34190"/>
                  </a:lnTo>
                  <a:lnTo>
                    <a:pt x="91588" y="99322"/>
                  </a:lnTo>
                  <a:lnTo>
                    <a:pt x="1070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2236917" y="7536461"/>
              <a:ext cx="1731010" cy="1014094"/>
            </a:xfrm>
            <a:custGeom>
              <a:avLst/>
              <a:gdLst/>
              <a:ahLst/>
              <a:cxnLst/>
              <a:rect l="l" t="t" r="r" b="b"/>
              <a:pathLst>
                <a:path w="1731009" h="1014095">
                  <a:moveTo>
                    <a:pt x="0" y="1013518"/>
                  </a:moveTo>
                  <a:lnTo>
                    <a:pt x="9035" y="1008227"/>
                  </a:lnTo>
                  <a:lnTo>
                    <a:pt x="1730737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2159211" y="8501318"/>
              <a:ext cx="112395" cy="94615"/>
            </a:xfrm>
            <a:custGeom>
              <a:avLst/>
              <a:gdLst/>
              <a:ahLst/>
              <a:cxnLst/>
              <a:rect l="l" t="t" r="r" b="b"/>
              <a:pathLst>
                <a:path w="112395" h="94615">
                  <a:moveTo>
                    <a:pt x="61348" y="0"/>
                  </a:moveTo>
                  <a:lnTo>
                    <a:pt x="0" y="94166"/>
                  </a:lnTo>
                  <a:lnTo>
                    <a:pt x="112143" y="86741"/>
                  </a:lnTo>
                  <a:lnTo>
                    <a:pt x="613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2319380" y="7536461"/>
              <a:ext cx="1648460" cy="1981835"/>
            </a:xfrm>
            <a:custGeom>
              <a:avLst/>
              <a:gdLst/>
              <a:ahLst/>
              <a:cxnLst/>
              <a:rect l="l" t="t" r="r" b="b"/>
              <a:pathLst>
                <a:path w="1648459" h="1981834">
                  <a:moveTo>
                    <a:pt x="0" y="1981553"/>
                  </a:moveTo>
                  <a:lnTo>
                    <a:pt x="6696" y="1973503"/>
                  </a:lnTo>
                  <a:lnTo>
                    <a:pt x="1648276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2261794" y="9477824"/>
              <a:ext cx="103505" cy="109855"/>
            </a:xfrm>
            <a:custGeom>
              <a:avLst/>
              <a:gdLst/>
              <a:ahLst/>
              <a:cxnLst/>
              <a:rect l="l" t="t" r="r" b="b"/>
              <a:pathLst>
                <a:path w="103504" h="109854">
                  <a:moveTo>
                    <a:pt x="25643" y="0"/>
                  </a:moveTo>
                  <a:lnTo>
                    <a:pt x="0" y="109420"/>
                  </a:lnTo>
                  <a:lnTo>
                    <a:pt x="102918" y="64281"/>
                  </a:lnTo>
                  <a:lnTo>
                    <a:pt x="256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212090" rIns="0" bIns="0" rtlCol="0" vert="horz">
            <a:spAutoFit/>
          </a:bodyPr>
          <a:lstStyle/>
          <a:p>
            <a:pPr marL="7850505" marR="5080" indent="-7838440">
              <a:lnSpc>
                <a:spcPts val="9890"/>
              </a:lnSpc>
              <a:spcBef>
                <a:spcPts val="1670"/>
              </a:spcBef>
            </a:pPr>
            <a:r>
              <a:rPr dirty="0" spc="90"/>
              <a:t>The</a:t>
            </a:r>
            <a:r>
              <a:rPr dirty="0" spc="-975"/>
              <a:t> </a:t>
            </a:r>
            <a:r>
              <a:rPr dirty="0" spc="140"/>
              <a:t>machine</a:t>
            </a:r>
            <a:r>
              <a:rPr dirty="0" spc="-975"/>
              <a:t> </a:t>
            </a:r>
            <a:r>
              <a:rPr dirty="0" spc="125"/>
              <a:t>learning</a:t>
            </a:r>
            <a:r>
              <a:rPr dirty="0" spc="-975"/>
              <a:t> </a:t>
            </a:r>
            <a:r>
              <a:rPr dirty="0" spc="245"/>
              <a:t>practitioner’s </a:t>
            </a:r>
            <a:r>
              <a:rPr dirty="0" spc="715"/>
              <a:t>motto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30678" y="4911913"/>
            <a:ext cx="18217515" cy="12820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250" spc="110">
                <a:solidFill>
                  <a:srgbClr val="FFFFFF"/>
                </a:solidFill>
                <a:latin typeface="Arial"/>
                <a:cs typeface="Arial"/>
              </a:rPr>
              <a:t>“Experiment,</a:t>
            </a:r>
            <a:r>
              <a:rPr dirty="0" sz="8250" spc="-4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250" spc="160">
                <a:solidFill>
                  <a:srgbClr val="FFFFFF"/>
                </a:solidFill>
                <a:latin typeface="Arial"/>
                <a:cs typeface="Arial"/>
              </a:rPr>
              <a:t>experiment,</a:t>
            </a:r>
            <a:r>
              <a:rPr dirty="0" sz="8250" spc="-43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250" spc="229">
                <a:solidFill>
                  <a:srgbClr val="FFFFFF"/>
                </a:solidFill>
                <a:latin typeface="Arial"/>
                <a:cs typeface="Arial"/>
              </a:rPr>
              <a:t>experiment”</a:t>
            </a:r>
            <a:endParaRPr sz="825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78458" y="7438697"/>
            <a:ext cx="1570632" cy="1570632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44537" y="7438697"/>
            <a:ext cx="1570632" cy="1570632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 rot="180000">
            <a:off x="6336836" y="9296937"/>
            <a:ext cx="4324358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40"/>
              </a:lnSpc>
            </a:pPr>
            <a:r>
              <a:rPr dirty="0" baseline="2267" sz="3675" b="1">
                <a:solidFill>
                  <a:srgbClr val="FFFFFF"/>
                </a:solidFill>
                <a:latin typeface="Bradley Hand"/>
                <a:cs typeface="Bradley Hand"/>
              </a:rPr>
              <a:t>(try</a:t>
            </a:r>
            <a:r>
              <a:rPr dirty="0" baseline="2267" sz="3675" spc="-7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133" sz="3675" b="1">
                <a:solidFill>
                  <a:srgbClr val="FFFFFF"/>
                </a:solidFill>
                <a:latin typeface="Bradley Hand"/>
                <a:cs typeface="Bradley Hand"/>
              </a:rPr>
              <a:t>lots</a:t>
            </a:r>
            <a:r>
              <a:rPr dirty="0" baseline="1133" sz="3675" spc="-7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133" sz="3675" b="1">
                <a:solidFill>
                  <a:srgbClr val="FFFFFF"/>
                </a:solidFill>
                <a:latin typeface="Bradley Hand"/>
                <a:cs typeface="Bradley Hand"/>
              </a:rPr>
              <a:t>of</a:t>
            </a:r>
            <a:r>
              <a:rPr dirty="0" baseline="1133" sz="3675" spc="-7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133" sz="3675" b="1">
                <a:solidFill>
                  <a:srgbClr val="FFFFFF"/>
                </a:solidFill>
                <a:latin typeface="Bradley Hand"/>
                <a:cs typeface="Bradley Hand"/>
              </a:rPr>
              <a:t>things</a:t>
            </a:r>
            <a:r>
              <a:rPr dirty="0" baseline="1133" sz="3675" spc="-7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and</a:t>
            </a:r>
            <a:r>
              <a:rPr dirty="0" sz="2450" spc="-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see</a:t>
            </a:r>
            <a:r>
              <a:rPr dirty="0" sz="2450" spc="-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spc="-20" b="1">
                <a:solidFill>
                  <a:srgbClr val="FFFFFF"/>
                </a:solidFill>
                <a:latin typeface="Bradley Hand"/>
                <a:cs typeface="Bradley Hand"/>
              </a:rPr>
              <a:t>what</a:t>
            </a:r>
            <a:endParaRPr sz="2450">
              <a:latin typeface="Bradley Hand"/>
              <a:cs typeface="Bradley Hand"/>
            </a:endParaRPr>
          </a:p>
        </p:txBody>
      </p:sp>
      <p:sp>
        <p:nvSpPr>
          <p:cNvPr id="7" name="object 7" descr=""/>
          <p:cNvSpPr txBox="1"/>
          <p:nvPr/>
        </p:nvSpPr>
        <p:spPr>
          <a:xfrm rot="180000">
            <a:off x="7647416" y="9652730"/>
            <a:ext cx="1664439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25"/>
              </a:lnSpc>
            </a:pP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tastes</a:t>
            </a:r>
            <a:r>
              <a:rPr dirty="0" sz="2450" spc="-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spc="-10" b="1">
                <a:solidFill>
                  <a:srgbClr val="FFFFFF"/>
                </a:solidFill>
                <a:latin typeface="Bradley Hand"/>
                <a:cs typeface="Bradley Hand"/>
              </a:rPr>
              <a:t>good)</a:t>
            </a:r>
            <a:endParaRPr sz="2450">
              <a:latin typeface="Bradley Hand"/>
              <a:cs typeface="Bradley Ha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5685" y="128669"/>
            <a:ext cx="17257395" cy="14706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60"/>
              <a:t>Steps</a:t>
            </a:r>
            <a:r>
              <a:rPr dirty="0" spc="-985"/>
              <a:t> </a:t>
            </a:r>
            <a:r>
              <a:rPr dirty="0" spc="105"/>
              <a:t>in</a:t>
            </a:r>
            <a:r>
              <a:rPr dirty="0" spc="-980"/>
              <a:t> </a:t>
            </a:r>
            <a:r>
              <a:rPr dirty="0" spc="240"/>
              <a:t>modelling</a:t>
            </a:r>
            <a:r>
              <a:rPr dirty="0" spc="-980"/>
              <a:t> </a:t>
            </a:r>
            <a:r>
              <a:rPr dirty="0" spc="545"/>
              <a:t>with</a:t>
            </a:r>
            <a:r>
              <a:rPr dirty="0" spc="-980"/>
              <a:t> </a:t>
            </a:r>
            <a:r>
              <a:rPr dirty="0" spc="175"/>
              <a:t>P</a:t>
            </a:r>
            <a:r>
              <a:rPr dirty="0" spc="95"/>
              <a:t>y</a:t>
            </a:r>
            <a:r>
              <a:rPr dirty="0" spc="-775"/>
              <a:t>T</a:t>
            </a:r>
            <a:r>
              <a:rPr dirty="0" spc="95"/>
              <a:t>o</a:t>
            </a:r>
            <a:r>
              <a:rPr dirty="0" spc="-30"/>
              <a:t>r</a:t>
            </a:r>
            <a:r>
              <a:rPr dirty="0" spc="100"/>
              <a:t>c</a:t>
            </a:r>
            <a:r>
              <a:rPr dirty="0" spc="270"/>
              <a:t>h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379240" y="2044825"/>
            <a:ext cx="11426825" cy="84181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358140" indent="-333375">
              <a:lnSpc>
                <a:spcPct val="100000"/>
              </a:lnSpc>
              <a:spcBef>
                <a:spcPts val="114"/>
              </a:spcBef>
              <a:buAutoNum type="arabicPeriod"/>
              <a:tabLst>
                <a:tab pos="358775" algn="l"/>
              </a:tabLst>
            </a:pPr>
            <a:r>
              <a:rPr dirty="0" sz="2900" spc="170">
                <a:solidFill>
                  <a:srgbClr val="FFFFFF"/>
                </a:solidFill>
                <a:latin typeface="Arial"/>
                <a:cs typeface="Arial"/>
              </a:rPr>
              <a:t>Construct</a:t>
            </a:r>
            <a:r>
              <a:rPr dirty="0" sz="29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165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29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220">
                <a:solidFill>
                  <a:srgbClr val="FFFFFF"/>
                </a:solidFill>
                <a:latin typeface="Arial"/>
                <a:cs typeface="Arial"/>
              </a:rPr>
              <a:t>import</a:t>
            </a:r>
            <a:r>
              <a:rPr dirty="0" sz="29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140">
                <a:solidFill>
                  <a:srgbClr val="FFFFFF"/>
                </a:solidFill>
                <a:latin typeface="Arial"/>
                <a:cs typeface="Arial"/>
              </a:rPr>
              <a:t>pretrained</a:t>
            </a:r>
            <a:r>
              <a:rPr dirty="0" sz="29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15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dirty="0" sz="29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100">
                <a:solidFill>
                  <a:srgbClr val="FFFFFF"/>
                </a:solidFill>
                <a:latin typeface="Arial"/>
                <a:cs typeface="Arial"/>
              </a:rPr>
              <a:t>relevant</a:t>
            </a:r>
            <a:r>
              <a:rPr dirty="0" sz="29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29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9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10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endParaRPr sz="29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2210"/>
              </a:spcBef>
            </a:pPr>
            <a:r>
              <a:rPr dirty="0" sz="2900" spc="150">
                <a:solidFill>
                  <a:srgbClr val="FFFFFF"/>
                </a:solidFill>
                <a:latin typeface="Arial"/>
                <a:cs typeface="Arial"/>
              </a:rPr>
              <a:t>problem</a:t>
            </a:r>
            <a:endParaRPr sz="2900">
              <a:latin typeface="Arial"/>
              <a:cs typeface="Arial"/>
            </a:endParaRPr>
          </a:p>
          <a:p>
            <a:pPr marL="408305" indent="-383540">
              <a:lnSpc>
                <a:spcPct val="100000"/>
              </a:lnSpc>
              <a:spcBef>
                <a:spcPts val="2210"/>
              </a:spcBef>
              <a:buAutoNum type="arabicPeriod" startAt="2"/>
              <a:tabLst>
                <a:tab pos="408940" algn="l"/>
              </a:tabLst>
            </a:pPr>
            <a:r>
              <a:rPr dirty="0" sz="2900" spc="55">
                <a:solidFill>
                  <a:srgbClr val="FFFFFF"/>
                </a:solidFill>
                <a:latin typeface="Arial"/>
                <a:cs typeface="Arial"/>
              </a:rPr>
              <a:t>Prepare</a:t>
            </a:r>
            <a:r>
              <a:rPr dirty="0" sz="29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2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9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>
                <a:solidFill>
                  <a:srgbClr val="FFFFFF"/>
                </a:solidFill>
                <a:latin typeface="Arial"/>
                <a:cs typeface="Arial"/>
              </a:rPr>
              <a:t>loss</a:t>
            </a:r>
            <a:r>
              <a:rPr dirty="0" sz="29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150">
                <a:solidFill>
                  <a:srgbClr val="FFFFFF"/>
                </a:solidFill>
                <a:latin typeface="Arial"/>
                <a:cs typeface="Arial"/>
              </a:rPr>
              <a:t>function,</a:t>
            </a:r>
            <a:r>
              <a:rPr dirty="0" sz="29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150">
                <a:solidFill>
                  <a:srgbClr val="FFFFFF"/>
                </a:solidFill>
                <a:latin typeface="Arial"/>
                <a:cs typeface="Arial"/>
              </a:rPr>
              <a:t>optimizer</a:t>
            </a:r>
            <a:r>
              <a:rPr dirty="0" sz="29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95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9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125">
                <a:solidFill>
                  <a:srgbClr val="FFFFFF"/>
                </a:solidFill>
                <a:latin typeface="Arial"/>
                <a:cs typeface="Arial"/>
              </a:rPr>
              <a:t>training</a:t>
            </a:r>
            <a:r>
              <a:rPr dirty="0" sz="29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135">
                <a:solidFill>
                  <a:srgbClr val="FFFFFF"/>
                </a:solidFill>
                <a:latin typeface="Arial"/>
                <a:cs typeface="Arial"/>
              </a:rPr>
              <a:t>loop</a:t>
            </a:r>
            <a:endParaRPr sz="2900">
              <a:latin typeface="Arial"/>
              <a:cs typeface="Arial"/>
            </a:endParaRPr>
          </a:p>
          <a:p>
            <a:pPr lvl="1" marL="796925" marR="17780" indent="-405765">
              <a:lnSpc>
                <a:spcPct val="163500"/>
              </a:lnSpc>
              <a:buClr>
                <a:srgbClr val="FFFFFF"/>
              </a:buClr>
              <a:buSzPct val="144827"/>
              <a:buChar char="•"/>
              <a:tabLst>
                <a:tab pos="796925" algn="l"/>
                <a:tab pos="797560" algn="l"/>
              </a:tabLst>
            </a:pPr>
            <a:r>
              <a:rPr dirty="0" sz="2900" spc="-20">
                <a:solidFill>
                  <a:srgbClr val="16E7CF"/>
                </a:solidFill>
                <a:latin typeface="Arial"/>
                <a:cs typeface="Arial"/>
              </a:rPr>
              <a:t>Loss</a:t>
            </a:r>
            <a:r>
              <a:rPr dirty="0" sz="2900" spc="-175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900">
                <a:solidFill>
                  <a:srgbClr val="FFFFFF"/>
                </a:solidFill>
                <a:latin typeface="Arial"/>
                <a:cs typeface="Arial"/>
              </a:rPr>
              <a:t>—</a:t>
            </a:r>
            <a:r>
              <a:rPr dirty="0" sz="29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165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dirty="0" sz="29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175">
                <a:solidFill>
                  <a:srgbClr val="FFFFFF"/>
                </a:solidFill>
                <a:latin typeface="Arial"/>
                <a:cs typeface="Arial"/>
              </a:rPr>
              <a:t>wrong</a:t>
            </a:r>
            <a:r>
              <a:rPr dirty="0" sz="29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12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dirty="0" sz="29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100">
                <a:solidFill>
                  <a:srgbClr val="FFFFFF"/>
                </a:solidFill>
                <a:latin typeface="Arial"/>
                <a:cs typeface="Arial"/>
              </a:rPr>
              <a:t>model’s</a:t>
            </a:r>
            <a:r>
              <a:rPr dirty="0" sz="29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135">
                <a:solidFill>
                  <a:srgbClr val="FFFFFF"/>
                </a:solidFill>
                <a:latin typeface="Arial"/>
                <a:cs typeface="Arial"/>
              </a:rPr>
              <a:t>predictions</a:t>
            </a:r>
            <a:r>
              <a:rPr dirty="0" sz="29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6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29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155">
                <a:solidFill>
                  <a:srgbClr val="FFFFFF"/>
                </a:solidFill>
                <a:latin typeface="Arial"/>
                <a:cs typeface="Arial"/>
              </a:rPr>
              <a:t>compared</a:t>
            </a:r>
            <a:r>
              <a:rPr dirty="0" sz="29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265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dirty="0" sz="2900" spc="2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9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240">
                <a:solidFill>
                  <a:srgbClr val="FFFFFF"/>
                </a:solidFill>
                <a:latin typeface="Arial"/>
                <a:cs typeface="Arial"/>
              </a:rPr>
              <a:t>truth</a:t>
            </a:r>
            <a:r>
              <a:rPr dirty="0" sz="29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55">
                <a:solidFill>
                  <a:srgbClr val="FFFFFF"/>
                </a:solidFill>
                <a:latin typeface="Arial"/>
                <a:cs typeface="Arial"/>
              </a:rPr>
              <a:t>labels</a:t>
            </a:r>
            <a:r>
              <a:rPr dirty="0" sz="29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80">
                <a:solidFill>
                  <a:srgbClr val="FFFFFF"/>
                </a:solidFill>
                <a:latin typeface="Arial"/>
                <a:cs typeface="Arial"/>
              </a:rPr>
              <a:t>(you</a:t>
            </a:r>
            <a:r>
              <a:rPr dirty="0" sz="29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180">
                <a:solidFill>
                  <a:srgbClr val="FFFFFF"/>
                </a:solidFill>
                <a:latin typeface="Arial"/>
                <a:cs typeface="Arial"/>
              </a:rPr>
              <a:t>want</a:t>
            </a:r>
            <a:r>
              <a:rPr dirty="0" sz="29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29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9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100">
                <a:solidFill>
                  <a:srgbClr val="FFFFFF"/>
                </a:solidFill>
                <a:latin typeface="Arial"/>
                <a:cs typeface="Arial"/>
              </a:rPr>
              <a:t>minimise</a:t>
            </a:r>
            <a:r>
              <a:rPr dirty="0" sz="29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70">
                <a:solidFill>
                  <a:srgbClr val="FFFFFF"/>
                </a:solidFill>
                <a:latin typeface="Arial"/>
                <a:cs typeface="Arial"/>
              </a:rPr>
              <a:t>this).</a:t>
            </a:r>
            <a:endParaRPr sz="2900">
              <a:latin typeface="Arial"/>
              <a:cs typeface="Arial"/>
            </a:endParaRPr>
          </a:p>
          <a:p>
            <a:pPr lvl="1" marL="796925" marR="1065530" indent="-405765">
              <a:lnSpc>
                <a:spcPct val="163500"/>
              </a:lnSpc>
              <a:buClr>
                <a:srgbClr val="FFFFFF"/>
              </a:buClr>
              <a:buSzPct val="144827"/>
              <a:buChar char="•"/>
              <a:tabLst>
                <a:tab pos="796925" algn="l"/>
                <a:tab pos="797560" algn="l"/>
              </a:tabLst>
            </a:pPr>
            <a:r>
              <a:rPr dirty="0" sz="2900" spc="140">
                <a:solidFill>
                  <a:srgbClr val="16E7CF"/>
                </a:solidFill>
                <a:latin typeface="Arial"/>
                <a:cs typeface="Arial"/>
              </a:rPr>
              <a:t>Optimizer</a:t>
            </a:r>
            <a:r>
              <a:rPr dirty="0" sz="2900" spc="-175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900">
                <a:solidFill>
                  <a:srgbClr val="FFFFFF"/>
                </a:solidFill>
                <a:latin typeface="Arial"/>
                <a:cs typeface="Arial"/>
              </a:rPr>
              <a:t>—</a:t>
            </a:r>
            <a:r>
              <a:rPr dirty="0" sz="29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165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dirty="0" sz="29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12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dirty="0" sz="29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15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dirty="0" sz="29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95">
                <a:solidFill>
                  <a:srgbClr val="FFFFFF"/>
                </a:solidFill>
                <a:latin typeface="Arial"/>
                <a:cs typeface="Arial"/>
              </a:rPr>
              <a:t>should</a:t>
            </a:r>
            <a:r>
              <a:rPr dirty="0" sz="29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165">
                <a:solidFill>
                  <a:srgbClr val="FFFFFF"/>
                </a:solidFill>
                <a:latin typeface="Arial"/>
                <a:cs typeface="Arial"/>
              </a:rPr>
              <a:t>update</a:t>
            </a:r>
            <a:r>
              <a:rPr dirty="0" sz="29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145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dirty="0" sz="29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100">
                <a:solidFill>
                  <a:srgbClr val="FFFFFF"/>
                </a:solidFill>
                <a:latin typeface="Arial"/>
                <a:cs typeface="Arial"/>
              </a:rPr>
              <a:t>internal </a:t>
            </a:r>
            <a:r>
              <a:rPr dirty="0" sz="2900" spc="160">
                <a:solidFill>
                  <a:srgbClr val="FFFFFF"/>
                </a:solidFill>
                <a:latin typeface="Arial"/>
                <a:cs typeface="Arial"/>
              </a:rPr>
              <a:t>patterns</a:t>
            </a:r>
            <a:r>
              <a:rPr dirty="0" sz="29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29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9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225">
                <a:solidFill>
                  <a:srgbClr val="FFFFFF"/>
                </a:solidFill>
                <a:latin typeface="Arial"/>
                <a:cs typeface="Arial"/>
              </a:rPr>
              <a:t>better</a:t>
            </a:r>
            <a:r>
              <a:rPr dirty="0" sz="29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145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dirty="0" sz="29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110">
                <a:solidFill>
                  <a:srgbClr val="FFFFFF"/>
                </a:solidFill>
                <a:latin typeface="Arial"/>
                <a:cs typeface="Arial"/>
              </a:rPr>
              <a:t>predictions.</a:t>
            </a:r>
            <a:endParaRPr sz="2900">
              <a:latin typeface="Arial"/>
              <a:cs typeface="Arial"/>
            </a:endParaRPr>
          </a:p>
          <a:p>
            <a:pPr marL="407670" indent="-382905">
              <a:lnSpc>
                <a:spcPct val="100000"/>
              </a:lnSpc>
              <a:spcBef>
                <a:spcPts val="2205"/>
              </a:spcBef>
              <a:buAutoNum type="arabicPeriod" startAt="2"/>
              <a:tabLst>
                <a:tab pos="408305" algn="l"/>
              </a:tabLst>
            </a:pPr>
            <a:r>
              <a:rPr dirty="0" sz="2900" spc="85">
                <a:solidFill>
                  <a:srgbClr val="FFFFFF"/>
                </a:solidFill>
                <a:latin typeface="Arial"/>
                <a:cs typeface="Arial"/>
              </a:rPr>
              <a:t>Fit</a:t>
            </a:r>
            <a:r>
              <a:rPr dirty="0" sz="29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2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9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15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dirty="0" sz="29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29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9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2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9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125">
                <a:solidFill>
                  <a:srgbClr val="FFFFFF"/>
                </a:solidFill>
                <a:latin typeface="Arial"/>
                <a:cs typeface="Arial"/>
              </a:rPr>
              <a:t>training</a:t>
            </a:r>
            <a:r>
              <a:rPr dirty="0" sz="29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145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29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60">
                <a:solidFill>
                  <a:srgbClr val="FFFFFF"/>
                </a:solidFill>
                <a:latin typeface="Arial"/>
                <a:cs typeface="Arial"/>
              </a:rPr>
              <a:t>so</a:t>
            </a:r>
            <a:r>
              <a:rPr dirty="0" sz="29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235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dirty="0" sz="29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9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29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100">
                <a:solidFill>
                  <a:srgbClr val="FFFFFF"/>
                </a:solidFill>
                <a:latin typeface="Arial"/>
                <a:cs typeface="Arial"/>
              </a:rPr>
              <a:t>discover</a:t>
            </a:r>
            <a:r>
              <a:rPr dirty="0" sz="29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150">
                <a:solidFill>
                  <a:srgbClr val="FFFFFF"/>
                </a:solidFill>
                <a:latin typeface="Arial"/>
                <a:cs typeface="Arial"/>
              </a:rPr>
              <a:t>patterns</a:t>
            </a:r>
            <a:endParaRPr sz="2900">
              <a:latin typeface="Arial"/>
              <a:cs typeface="Arial"/>
            </a:endParaRPr>
          </a:p>
          <a:p>
            <a:pPr lvl="1" marL="796925" marR="530225" indent="-405765">
              <a:lnSpc>
                <a:spcPct val="163500"/>
              </a:lnSpc>
              <a:buClr>
                <a:srgbClr val="FFFFFF"/>
              </a:buClr>
              <a:buSzPct val="144827"/>
              <a:buChar char="•"/>
              <a:tabLst>
                <a:tab pos="796925" algn="l"/>
                <a:tab pos="797560" algn="l"/>
              </a:tabLst>
            </a:pPr>
            <a:r>
              <a:rPr dirty="0" sz="2900" spc="55">
                <a:solidFill>
                  <a:srgbClr val="16E7CF"/>
                </a:solidFill>
                <a:latin typeface="Arial"/>
                <a:cs typeface="Arial"/>
              </a:rPr>
              <a:t>Epochs</a:t>
            </a:r>
            <a:r>
              <a:rPr dirty="0" sz="2900" spc="-17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900">
                <a:solidFill>
                  <a:srgbClr val="FFFFFF"/>
                </a:solidFill>
                <a:latin typeface="Arial"/>
                <a:cs typeface="Arial"/>
              </a:rPr>
              <a:t>—</a:t>
            </a:r>
            <a:r>
              <a:rPr dirty="0" sz="29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165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dirty="0" sz="29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105">
                <a:solidFill>
                  <a:srgbClr val="FFFFFF"/>
                </a:solidFill>
                <a:latin typeface="Arial"/>
                <a:cs typeface="Arial"/>
              </a:rPr>
              <a:t>many</a:t>
            </a:r>
            <a:r>
              <a:rPr dirty="0" sz="29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150">
                <a:solidFill>
                  <a:srgbClr val="FFFFFF"/>
                </a:solidFill>
                <a:latin typeface="Arial"/>
                <a:cs typeface="Arial"/>
              </a:rPr>
              <a:t>times</a:t>
            </a:r>
            <a:r>
              <a:rPr dirty="0" sz="29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2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9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15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dirty="0" sz="29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11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dirty="0" sz="29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190">
                <a:solidFill>
                  <a:srgbClr val="FFFFFF"/>
                </a:solidFill>
                <a:latin typeface="Arial"/>
                <a:cs typeface="Arial"/>
              </a:rPr>
              <a:t>go</a:t>
            </a:r>
            <a:r>
              <a:rPr dirty="0" sz="29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170">
                <a:solidFill>
                  <a:srgbClr val="FFFFFF"/>
                </a:solidFill>
                <a:latin typeface="Arial"/>
                <a:cs typeface="Arial"/>
              </a:rPr>
              <a:t>through</a:t>
            </a:r>
            <a:r>
              <a:rPr dirty="0" sz="29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dirty="0" sz="29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21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dirty="0" sz="2900" spc="2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9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125">
                <a:solidFill>
                  <a:srgbClr val="FFFFFF"/>
                </a:solidFill>
                <a:latin typeface="Arial"/>
                <a:cs typeface="Arial"/>
              </a:rPr>
              <a:t>training</a:t>
            </a:r>
            <a:r>
              <a:rPr dirty="0" sz="29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55">
                <a:solidFill>
                  <a:srgbClr val="FFFFFF"/>
                </a:solidFill>
                <a:latin typeface="Arial"/>
                <a:cs typeface="Arial"/>
              </a:rPr>
              <a:t>examples.</a:t>
            </a:r>
            <a:endParaRPr sz="2900">
              <a:latin typeface="Arial"/>
              <a:cs typeface="Arial"/>
            </a:endParaRPr>
          </a:p>
          <a:p>
            <a:pPr marL="25400" marR="1209040" indent="393065">
              <a:lnSpc>
                <a:spcPct val="163500"/>
              </a:lnSpc>
              <a:buAutoNum type="arabicPeriod" startAt="2"/>
              <a:tabLst>
                <a:tab pos="418465" algn="l"/>
              </a:tabLst>
            </a:pPr>
            <a:r>
              <a:rPr dirty="0" sz="2900">
                <a:solidFill>
                  <a:srgbClr val="FFFFFF"/>
                </a:solidFill>
                <a:latin typeface="Arial"/>
                <a:cs typeface="Arial"/>
              </a:rPr>
              <a:t>Evaluate</a:t>
            </a:r>
            <a:r>
              <a:rPr dirty="0" sz="29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2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9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15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dirty="0" sz="29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125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29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2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9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210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r>
              <a:rPr dirty="0" sz="29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145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29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135">
                <a:solidFill>
                  <a:srgbClr val="FFFFFF"/>
                </a:solidFill>
                <a:latin typeface="Arial"/>
                <a:cs typeface="Arial"/>
              </a:rPr>
              <a:t>(how</a:t>
            </a:r>
            <a:r>
              <a:rPr dirty="0" sz="29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75">
                <a:solidFill>
                  <a:srgbClr val="FFFFFF"/>
                </a:solidFill>
                <a:latin typeface="Arial"/>
                <a:cs typeface="Arial"/>
              </a:rPr>
              <a:t>reliable</a:t>
            </a:r>
            <a:r>
              <a:rPr dirty="0" sz="29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6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29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110">
                <a:solidFill>
                  <a:srgbClr val="FFFFFF"/>
                </a:solidFill>
                <a:latin typeface="Arial"/>
                <a:cs typeface="Arial"/>
              </a:rPr>
              <a:t>our </a:t>
            </a:r>
            <a:r>
              <a:rPr dirty="0" sz="2900" spc="100">
                <a:solidFill>
                  <a:srgbClr val="FFFFFF"/>
                </a:solidFill>
                <a:latin typeface="Arial"/>
                <a:cs typeface="Arial"/>
              </a:rPr>
              <a:t>model’s</a:t>
            </a:r>
            <a:r>
              <a:rPr dirty="0" sz="29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95">
                <a:solidFill>
                  <a:srgbClr val="FFFFFF"/>
                </a:solidFill>
                <a:latin typeface="Arial"/>
                <a:cs typeface="Arial"/>
              </a:rPr>
              <a:t>predictions?)</a:t>
            </a:r>
            <a:endParaRPr sz="29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5019" y="2164697"/>
            <a:ext cx="6243876" cy="39348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64374" y="2146531"/>
            <a:ext cx="18574385" cy="8578215"/>
            <a:chOff x="764374" y="2146531"/>
            <a:chExt cx="18574385" cy="8578215"/>
          </a:xfrm>
        </p:grpSpPr>
        <p:sp>
          <p:nvSpPr>
            <p:cNvPr id="3" name="object 3" descr=""/>
            <p:cNvSpPr/>
            <p:nvPr/>
          </p:nvSpPr>
          <p:spPr>
            <a:xfrm>
              <a:off x="764362" y="2146534"/>
              <a:ext cx="18574385" cy="1430020"/>
            </a:xfrm>
            <a:custGeom>
              <a:avLst/>
              <a:gdLst/>
              <a:ahLst/>
              <a:cxnLst/>
              <a:rect l="l" t="t" r="r" b="b"/>
              <a:pathLst>
                <a:path w="18574385" h="1430020">
                  <a:moveTo>
                    <a:pt x="18574144" y="0"/>
                  </a:moveTo>
                  <a:lnTo>
                    <a:pt x="13930605" y="0"/>
                  </a:lnTo>
                  <a:lnTo>
                    <a:pt x="9287078" y="0"/>
                  </a:lnTo>
                  <a:lnTo>
                    <a:pt x="4643539" y="0"/>
                  </a:lnTo>
                  <a:lnTo>
                    <a:pt x="0" y="0"/>
                  </a:lnTo>
                  <a:lnTo>
                    <a:pt x="0" y="1429689"/>
                  </a:lnTo>
                  <a:lnTo>
                    <a:pt x="4643539" y="1429689"/>
                  </a:lnTo>
                  <a:lnTo>
                    <a:pt x="9287078" y="1429689"/>
                  </a:lnTo>
                  <a:lnTo>
                    <a:pt x="13930605" y="1429689"/>
                  </a:lnTo>
                  <a:lnTo>
                    <a:pt x="18574144" y="1429689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764362" y="3576224"/>
              <a:ext cx="18574385" cy="1430020"/>
            </a:xfrm>
            <a:custGeom>
              <a:avLst/>
              <a:gdLst/>
              <a:ahLst/>
              <a:cxnLst/>
              <a:rect l="l" t="t" r="r" b="b"/>
              <a:pathLst>
                <a:path w="18574385" h="1430020">
                  <a:moveTo>
                    <a:pt x="18574144" y="0"/>
                  </a:moveTo>
                  <a:lnTo>
                    <a:pt x="13930605" y="0"/>
                  </a:lnTo>
                  <a:lnTo>
                    <a:pt x="9287078" y="0"/>
                  </a:lnTo>
                  <a:lnTo>
                    <a:pt x="4643539" y="0"/>
                  </a:lnTo>
                  <a:lnTo>
                    <a:pt x="0" y="0"/>
                  </a:lnTo>
                  <a:lnTo>
                    <a:pt x="0" y="1429689"/>
                  </a:lnTo>
                  <a:lnTo>
                    <a:pt x="4643539" y="1429689"/>
                  </a:lnTo>
                  <a:lnTo>
                    <a:pt x="9287078" y="1429689"/>
                  </a:lnTo>
                  <a:lnTo>
                    <a:pt x="13930605" y="1429689"/>
                  </a:lnTo>
                  <a:lnTo>
                    <a:pt x="18574144" y="1429689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E3E5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64362" y="5005914"/>
              <a:ext cx="18574385" cy="1430020"/>
            </a:xfrm>
            <a:custGeom>
              <a:avLst/>
              <a:gdLst/>
              <a:ahLst/>
              <a:cxnLst/>
              <a:rect l="l" t="t" r="r" b="b"/>
              <a:pathLst>
                <a:path w="18574385" h="1430020">
                  <a:moveTo>
                    <a:pt x="18574144" y="0"/>
                  </a:moveTo>
                  <a:lnTo>
                    <a:pt x="13930605" y="0"/>
                  </a:lnTo>
                  <a:lnTo>
                    <a:pt x="9287078" y="0"/>
                  </a:lnTo>
                  <a:lnTo>
                    <a:pt x="4643539" y="0"/>
                  </a:lnTo>
                  <a:lnTo>
                    <a:pt x="0" y="0"/>
                  </a:lnTo>
                  <a:lnTo>
                    <a:pt x="0" y="1429689"/>
                  </a:lnTo>
                  <a:lnTo>
                    <a:pt x="4643539" y="1429689"/>
                  </a:lnTo>
                  <a:lnTo>
                    <a:pt x="9287078" y="1429689"/>
                  </a:lnTo>
                  <a:lnTo>
                    <a:pt x="13930605" y="1429689"/>
                  </a:lnTo>
                  <a:lnTo>
                    <a:pt x="18574144" y="1429689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64362" y="6435604"/>
              <a:ext cx="18574385" cy="1430020"/>
            </a:xfrm>
            <a:custGeom>
              <a:avLst/>
              <a:gdLst/>
              <a:ahLst/>
              <a:cxnLst/>
              <a:rect l="l" t="t" r="r" b="b"/>
              <a:pathLst>
                <a:path w="18574385" h="1430020">
                  <a:moveTo>
                    <a:pt x="18574144" y="0"/>
                  </a:moveTo>
                  <a:lnTo>
                    <a:pt x="13930605" y="0"/>
                  </a:lnTo>
                  <a:lnTo>
                    <a:pt x="9287078" y="0"/>
                  </a:lnTo>
                  <a:lnTo>
                    <a:pt x="4643539" y="0"/>
                  </a:lnTo>
                  <a:lnTo>
                    <a:pt x="0" y="0"/>
                  </a:lnTo>
                  <a:lnTo>
                    <a:pt x="0" y="1429689"/>
                  </a:lnTo>
                  <a:lnTo>
                    <a:pt x="4643539" y="1429689"/>
                  </a:lnTo>
                  <a:lnTo>
                    <a:pt x="9287078" y="1429689"/>
                  </a:lnTo>
                  <a:lnTo>
                    <a:pt x="13930605" y="1429689"/>
                  </a:lnTo>
                  <a:lnTo>
                    <a:pt x="18574144" y="1429689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E3E5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64362" y="7865294"/>
              <a:ext cx="18574385" cy="1430020"/>
            </a:xfrm>
            <a:custGeom>
              <a:avLst/>
              <a:gdLst/>
              <a:ahLst/>
              <a:cxnLst/>
              <a:rect l="l" t="t" r="r" b="b"/>
              <a:pathLst>
                <a:path w="18574385" h="1430020">
                  <a:moveTo>
                    <a:pt x="18574144" y="0"/>
                  </a:moveTo>
                  <a:lnTo>
                    <a:pt x="13930605" y="0"/>
                  </a:lnTo>
                  <a:lnTo>
                    <a:pt x="9287078" y="0"/>
                  </a:lnTo>
                  <a:lnTo>
                    <a:pt x="4643539" y="0"/>
                  </a:lnTo>
                  <a:lnTo>
                    <a:pt x="0" y="0"/>
                  </a:lnTo>
                  <a:lnTo>
                    <a:pt x="0" y="1429702"/>
                  </a:lnTo>
                  <a:lnTo>
                    <a:pt x="4643539" y="1429702"/>
                  </a:lnTo>
                  <a:lnTo>
                    <a:pt x="9287078" y="1429702"/>
                  </a:lnTo>
                  <a:lnTo>
                    <a:pt x="13930605" y="1429702"/>
                  </a:lnTo>
                  <a:lnTo>
                    <a:pt x="18574144" y="1429702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764362" y="9294996"/>
              <a:ext cx="18574385" cy="1430020"/>
            </a:xfrm>
            <a:custGeom>
              <a:avLst/>
              <a:gdLst/>
              <a:ahLst/>
              <a:cxnLst/>
              <a:rect l="l" t="t" r="r" b="b"/>
              <a:pathLst>
                <a:path w="18574385" h="1430020">
                  <a:moveTo>
                    <a:pt x="18574144" y="0"/>
                  </a:moveTo>
                  <a:lnTo>
                    <a:pt x="13930605" y="0"/>
                  </a:lnTo>
                  <a:lnTo>
                    <a:pt x="9287078" y="0"/>
                  </a:lnTo>
                  <a:lnTo>
                    <a:pt x="4643539" y="0"/>
                  </a:lnTo>
                  <a:lnTo>
                    <a:pt x="0" y="0"/>
                  </a:lnTo>
                  <a:lnTo>
                    <a:pt x="0" y="1429689"/>
                  </a:lnTo>
                  <a:lnTo>
                    <a:pt x="4643539" y="1429689"/>
                  </a:lnTo>
                  <a:lnTo>
                    <a:pt x="9287078" y="1429689"/>
                  </a:lnTo>
                  <a:lnTo>
                    <a:pt x="13930605" y="1429689"/>
                  </a:lnTo>
                  <a:lnTo>
                    <a:pt x="18574144" y="1429689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E3E5E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1731461" y="2570404"/>
            <a:ext cx="16609060" cy="5537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4421505" algn="l"/>
                <a:tab pos="10070465" algn="l"/>
                <a:tab pos="13974444" algn="l"/>
              </a:tabLst>
            </a:pPr>
            <a:r>
              <a:rPr dirty="0" sz="3450" spc="80" b="1">
                <a:latin typeface="Arial"/>
                <a:cs typeface="Arial"/>
              </a:rPr>
              <a:t>Metric</a:t>
            </a:r>
            <a:r>
              <a:rPr dirty="0" sz="3450" spc="-229" b="1">
                <a:latin typeface="Arial"/>
                <a:cs typeface="Arial"/>
              </a:rPr>
              <a:t> </a:t>
            </a:r>
            <a:r>
              <a:rPr dirty="0" sz="3450" spc="50" b="1">
                <a:latin typeface="Arial"/>
                <a:cs typeface="Arial"/>
              </a:rPr>
              <a:t>Name</a:t>
            </a:r>
            <a:r>
              <a:rPr dirty="0" sz="3450" b="1">
                <a:latin typeface="Arial"/>
                <a:cs typeface="Arial"/>
              </a:rPr>
              <a:t>	</a:t>
            </a:r>
            <a:r>
              <a:rPr dirty="0" sz="3450" spc="80" b="1">
                <a:latin typeface="Arial"/>
                <a:cs typeface="Arial"/>
              </a:rPr>
              <a:t>Metric</a:t>
            </a:r>
            <a:r>
              <a:rPr dirty="0" sz="3450" spc="-229" b="1">
                <a:latin typeface="Arial"/>
                <a:cs typeface="Arial"/>
              </a:rPr>
              <a:t> </a:t>
            </a:r>
            <a:r>
              <a:rPr dirty="0" sz="3450" spc="-10" b="1">
                <a:latin typeface="Arial"/>
                <a:cs typeface="Arial"/>
              </a:rPr>
              <a:t>Forumla</a:t>
            </a:r>
            <a:r>
              <a:rPr dirty="0" sz="3450" b="1">
                <a:latin typeface="Arial"/>
                <a:cs typeface="Arial"/>
              </a:rPr>
              <a:t>	</a:t>
            </a:r>
            <a:r>
              <a:rPr dirty="0" sz="3450" spc="55" b="1">
                <a:latin typeface="Arial"/>
                <a:cs typeface="Arial"/>
              </a:rPr>
              <a:t>Code</a:t>
            </a:r>
            <a:r>
              <a:rPr dirty="0" sz="3450" b="1">
                <a:latin typeface="Arial"/>
                <a:cs typeface="Arial"/>
              </a:rPr>
              <a:t>	</a:t>
            </a:r>
            <a:r>
              <a:rPr dirty="0" sz="3450" spc="70" b="1">
                <a:latin typeface="Arial"/>
                <a:cs typeface="Arial"/>
              </a:rPr>
              <a:t>When</a:t>
            </a:r>
            <a:r>
              <a:rPr dirty="0" sz="3450" spc="-235" b="1">
                <a:latin typeface="Arial"/>
                <a:cs typeface="Arial"/>
              </a:rPr>
              <a:t> </a:t>
            </a:r>
            <a:r>
              <a:rPr dirty="0" sz="3450" spc="185" b="1">
                <a:latin typeface="Arial"/>
                <a:cs typeface="Arial"/>
              </a:rPr>
              <a:t>to</a:t>
            </a:r>
            <a:r>
              <a:rPr dirty="0" sz="3450" spc="-229" b="1">
                <a:latin typeface="Arial"/>
                <a:cs typeface="Arial"/>
              </a:rPr>
              <a:t> </a:t>
            </a:r>
            <a:r>
              <a:rPr dirty="0" sz="3450" spc="-25" b="1">
                <a:latin typeface="Arial"/>
                <a:cs typeface="Arial"/>
              </a:rPr>
              <a:t>use</a:t>
            </a:r>
            <a:endParaRPr sz="345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395556" y="4078794"/>
            <a:ext cx="13817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5">
                <a:latin typeface="Arial"/>
                <a:cs typeface="Arial"/>
              </a:rPr>
              <a:t>Accuracy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0265921" y="3820642"/>
            <a:ext cx="4228465" cy="926465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algn="ctr" marL="601345" marR="607695">
              <a:lnSpc>
                <a:spcPts val="2310"/>
              </a:lnSpc>
              <a:spcBef>
                <a:spcPts val="310"/>
              </a:spcBef>
            </a:pPr>
            <a:r>
              <a:rPr dirty="0" sz="2050" spc="-210">
                <a:latin typeface="Andale Mono"/>
                <a:cs typeface="Andale Mono"/>
              </a:rPr>
              <a:t>torchmetrics.Accuracy() </a:t>
            </a:r>
            <a:r>
              <a:rPr dirty="0" sz="2050" spc="-25">
                <a:latin typeface="Andale Mono"/>
                <a:cs typeface="Andale Mono"/>
              </a:rPr>
              <a:t>or</a:t>
            </a:r>
            <a:endParaRPr sz="2050">
              <a:latin typeface="Andale Mono"/>
              <a:cs typeface="Andale Mono"/>
            </a:endParaRPr>
          </a:p>
          <a:p>
            <a:pPr algn="ctr" marR="5715">
              <a:lnSpc>
                <a:spcPts val="2255"/>
              </a:lnSpc>
            </a:pPr>
            <a:r>
              <a:rPr dirty="0" sz="2050" spc="-200">
                <a:latin typeface="Andale Mono"/>
                <a:cs typeface="Andale Mono"/>
              </a:rPr>
              <a:t>sklearn.metrics.accuracy_score()</a:t>
            </a:r>
            <a:endParaRPr sz="2050">
              <a:latin typeface="Andale Mono"/>
              <a:cs typeface="Andale Mono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5126482" y="3759065"/>
            <a:ext cx="3780790" cy="1030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07200"/>
              </a:lnSpc>
              <a:spcBef>
                <a:spcPts val="95"/>
              </a:spcBef>
            </a:pPr>
            <a:r>
              <a:rPr dirty="0" sz="2050" spc="70">
                <a:latin typeface="Arial"/>
                <a:cs typeface="Arial"/>
              </a:rPr>
              <a:t>Default</a:t>
            </a:r>
            <a:r>
              <a:rPr dirty="0" sz="2050" spc="-110">
                <a:latin typeface="Arial"/>
                <a:cs typeface="Arial"/>
              </a:rPr>
              <a:t> </a:t>
            </a:r>
            <a:r>
              <a:rPr dirty="0" sz="2050" spc="100">
                <a:latin typeface="Arial"/>
                <a:cs typeface="Arial"/>
              </a:rPr>
              <a:t>metric</a:t>
            </a:r>
            <a:r>
              <a:rPr dirty="0" sz="2050" spc="-105">
                <a:latin typeface="Arial"/>
                <a:cs typeface="Arial"/>
              </a:rPr>
              <a:t> </a:t>
            </a:r>
            <a:r>
              <a:rPr dirty="0" sz="2050" spc="114">
                <a:latin typeface="Arial"/>
                <a:cs typeface="Arial"/>
              </a:rPr>
              <a:t>for</a:t>
            </a:r>
            <a:r>
              <a:rPr dirty="0" sz="2050" spc="-105">
                <a:latin typeface="Arial"/>
                <a:cs typeface="Arial"/>
              </a:rPr>
              <a:t> </a:t>
            </a:r>
            <a:r>
              <a:rPr dirty="0" sz="2050" spc="-10">
                <a:latin typeface="Arial"/>
                <a:cs typeface="Arial"/>
              </a:rPr>
              <a:t>classiPcation </a:t>
            </a:r>
            <a:r>
              <a:rPr dirty="0" sz="2050">
                <a:latin typeface="Arial"/>
                <a:cs typeface="Arial"/>
              </a:rPr>
              <a:t>problems.</a:t>
            </a:r>
            <a:r>
              <a:rPr dirty="0" sz="2050" spc="-20">
                <a:latin typeface="Arial"/>
                <a:cs typeface="Arial"/>
              </a:rPr>
              <a:t> </a:t>
            </a:r>
            <a:r>
              <a:rPr dirty="0" sz="2050" spc="95">
                <a:latin typeface="Arial"/>
                <a:cs typeface="Arial"/>
              </a:rPr>
              <a:t>Not</a:t>
            </a:r>
            <a:r>
              <a:rPr dirty="0" sz="2050" spc="-15">
                <a:latin typeface="Arial"/>
                <a:cs typeface="Arial"/>
              </a:rPr>
              <a:t> </a:t>
            </a:r>
            <a:r>
              <a:rPr dirty="0" sz="2050" spc="110">
                <a:latin typeface="Arial"/>
                <a:cs typeface="Arial"/>
              </a:rPr>
              <a:t>the</a:t>
            </a:r>
            <a:r>
              <a:rPr dirty="0" sz="2050" spc="-15">
                <a:latin typeface="Arial"/>
                <a:cs typeface="Arial"/>
              </a:rPr>
              <a:t> </a:t>
            </a:r>
            <a:r>
              <a:rPr dirty="0" sz="2050" spc="90">
                <a:latin typeface="Arial"/>
                <a:cs typeface="Arial"/>
              </a:rPr>
              <a:t>best</a:t>
            </a:r>
            <a:r>
              <a:rPr dirty="0" sz="2050" spc="-15">
                <a:latin typeface="Arial"/>
                <a:cs typeface="Arial"/>
              </a:rPr>
              <a:t> </a:t>
            </a:r>
            <a:r>
              <a:rPr dirty="0" sz="2050" spc="90">
                <a:latin typeface="Arial"/>
                <a:cs typeface="Arial"/>
              </a:rPr>
              <a:t>for </a:t>
            </a:r>
            <a:r>
              <a:rPr dirty="0" sz="2050" spc="50">
                <a:latin typeface="Arial"/>
                <a:cs typeface="Arial"/>
              </a:rPr>
              <a:t>imbalanced</a:t>
            </a:r>
            <a:r>
              <a:rPr dirty="0" sz="2050" spc="-120">
                <a:latin typeface="Arial"/>
                <a:cs typeface="Arial"/>
              </a:rPr>
              <a:t> </a:t>
            </a:r>
            <a:r>
              <a:rPr dirty="0" sz="2050" spc="-10">
                <a:latin typeface="Arial"/>
                <a:cs typeface="Arial"/>
              </a:rPr>
              <a:t>classes.</a:t>
            </a:r>
            <a:endParaRPr sz="205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425555" y="5508484"/>
            <a:ext cx="132143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10">
                <a:latin typeface="Arial"/>
                <a:cs typeface="Arial"/>
              </a:rPr>
              <a:t>Precision</a:t>
            </a:r>
            <a:endParaRPr sz="245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0200465" y="5250332"/>
            <a:ext cx="4359275" cy="926465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algn="ctr" marL="601345" marR="607695">
              <a:lnSpc>
                <a:spcPts val="2310"/>
              </a:lnSpc>
              <a:spcBef>
                <a:spcPts val="310"/>
              </a:spcBef>
            </a:pPr>
            <a:r>
              <a:rPr dirty="0" sz="2050" spc="-210">
                <a:latin typeface="Andale Mono"/>
                <a:cs typeface="Andale Mono"/>
              </a:rPr>
              <a:t>torchmetrics.Precision() </a:t>
            </a:r>
            <a:r>
              <a:rPr dirty="0" sz="2050" spc="-25">
                <a:latin typeface="Andale Mono"/>
                <a:cs typeface="Andale Mono"/>
              </a:rPr>
              <a:t>or</a:t>
            </a:r>
            <a:endParaRPr sz="2050">
              <a:latin typeface="Andale Mono"/>
              <a:cs typeface="Andale Mono"/>
            </a:endParaRPr>
          </a:p>
          <a:p>
            <a:pPr algn="ctr" marR="5715">
              <a:lnSpc>
                <a:spcPts val="2255"/>
              </a:lnSpc>
            </a:pPr>
            <a:r>
              <a:rPr dirty="0" sz="2050" spc="-200">
                <a:latin typeface="Andale Mono"/>
                <a:cs typeface="Andale Mono"/>
              </a:rPr>
              <a:t>sklearn.metrics.precision_score()</a:t>
            </a:r>
            <a:endParaRPr sz="2050">
              <a:latin typeface="Andale Mono"/>
              <a:cs typeface="Andale Mono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4957766" y="5356290"/>
            <a:ext cx="4117975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493520" marR="5080" indent="-1481455">
              <a:lnSpc>
                <a:spcPct val="107200"/>
              </a:lnSpc>
              <a:spcBef>
                <a:spcPts val="95"/>
              </a:spcBef>
            </a:pPr>
            <a:r>
              <a:rPr dirty="0" sz="2050">
                <a:latin typeface="Arial"/>
                <a:cs typeface="Arial"/>
              </a:rPr>
              <a:t>Higher</a:t>
            </a:r>
            <a:r>
              <a:rPr dirty="0" sz="2050" spc="5">
                <a:latin typeface="Arial"/>
                <a:cs typeface="Arial"/>
              </a:rPr>
              <a:t> </a:t>
            </a:r>
            <a:r>
              <a:rPr dirty="0" sz="2050">
                <a:latin typeface="Arial"/>
                <a:cs typeface="Arial"/>
              </a:rPr>
              <a:t>precision</a:t>
            </a:r>
            <a:r>
              <a:rPr dirty="0" sz="2050" spc="20">
                <a:latin typeface="Arial"/>
                <a:cs typeface="Arial"/>
              </a:rPr>
              <a:t> </a:t>
            </a:r>
            <a:r>
              <a:rPr dirty="0" sz="2050">
                <a:latin typeface="Arial"/>
                <a:cs typeface="Arial"/>
              </a:rPr>
              <a:t>leads</a:t>
            </a:r>
            <a:r>
              <a:rPr dirty="0" sz="2050" spc="10">
                <a:latin typeface="Arial"/>
                <a:cs typeface="Arial"/>
              </a:rPr>
              <a:t> </a:t>
            </a:r>
            <a:r>
              <a:rPr dirty="0" sz="2050" spc="165">
                <a:latin typeface="Arial"/>
                <a:cs typeface="Arial"/>
              </a:rPr>
              <a:t>to</a:t>
            </a:r>
            <a:r>
              <a:rPr dirty="0" sz="2050" spc="20">
                <a:latin typeface="Arial"/>
                <a:cs typeface="Arial"/>
              </a:rPr>
              <a:t> </a:t>
            </a:r>
            <a:r>
              <a:rPr dirty="0" sz="2050" spc="-35">
                <a:latin typeface="Arial"/>
                <a:cs typeface="Arial"/>
              </a:rPr>
              <a:t>less</a:t>
            </a:r>
            <a:r>
              <a:rPr dirty="0" sz="2050" spc="20">
                <a:latin typeface="Arial"/>
                <a:cs typeface="Arial"/>
              </a:rPr>
              <a:t> </a:t>
            </a:r>
            <a:r>
              <a:rPr dirty="0" sz="2050" spc="-10">
                <a:latin typeface="Arial"/>
                <a:cs typeface="Arial"/>
              </a:rPr>
              <a:t>false positives.</a:t>
            </a:r>
            <a:endParaRPr sz="205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650627" y="6938174"/>
            <a:ext cx="871219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25">
                <a:latin typeface="Arial"/>
                <a:cs typeface="Arial"/>
              </a:rPr>
              <a:t>Recall</a:t>
            </a:r>
            <a:endParaRPr sz="245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0396833" y="6680023"/>
            <a:ext cx="3966845" cy="926465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algn="ctr" marL="601345" marR="607695">
              <a:lnSpc>
                <a:spcPts val="2310"/>
              </a:lnSpc>
              <a:spcBef>
                <a:spcPts val="310"/>
              </a:spcBef>
            </a:pPr>
            <a:r>
              <a:rPr dirty="0" sz="2050" spc="-210">
                <a:latin typeface="Andale Mono"/>
                <a:cs typeface="Andale Mono"/>
              </a:rPr>
              <a:t>torchmetrics.Recall() </a:t>
            </a:r>
            <a:r>
              <a:rPr dirty="0" sz="2050" spc="-25">
                <a:latin typeface="Andale Mono"/>
                <a:cs typeface="Andale Mono"/>
              </a:rPr>
              <a:t>or</a:t>
            </a:r>
            <a:endParaRPr sz="2050">
              <a:latin typeface="Andale Mono"/>
              <a:cs typeface="Andale Mono"/>
            </a:endParaRPr>
          </a:p>
          <a:p>
            <a:pPr algn="ctr" marR="5715">
              <a:lnSpc>
                <a:spcPts val="2255"/>
              </a:lnSpc>
            </a:pPr>
            <a:r>
              <a:rPr dirty="0" sz="2050" spc="-200">
                <a:latin typeface="Andale Mono"/>
                <a:cs typeface="Andale Mono"/>
              </a:rPr>
              <a:t>sklearn.metrics.recall_score()</a:t>
            </a:r>
            <a:endParaRPr sz="2050">
              <a:latin typeface="Andale Mono"/>
              <a:cs typeface="Andale Mono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5182502" y="6785981"/>
            <a:ext cx="3669029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19200" marR="5080" indent="-1207135">
              <a:lnSpc>
                <a:spcPct val="107200"/>
              </a:lnSpc>
              <a:spcBef>
                <a:spcPts val="95"/>
              </a:spcBef>
            </a:pPr>
            <a:r>
              <a:rPr dirty="0" sz="2050">
                <a:latin typeface="Arial"/>
                <a:cs typeface="Arial"/>
              </a:rPr>
              <a:t>Higher</a:t>
            </a:r>
            <a:r>
              <a:rPr dirty="0" sz="2050" spc="-30">
                <a:latin typeface="Arial"/>
                <a:cs typeface="Arial"/>
              </a:rPr>
              <a:t> </a:t>
            </a:r>
            <a:r>
              <a:rPr dirty="0" sz="2050">
                <a:latin typeface="Arial"/>
                <a:cs typeface="Arial"/>
              </a:rPr>
              <a:t>recall</a:t>
            </a:r>
            <a:r>
              <a:rPr dirty="0" sz="2050" spc="-30">
                <a:latin typeface="Arial"/>
                <a:cs typeface="Arial"/>
              </a:rPr>
              <a:t> </a:t>
            </a:r>
            <a:r>
              <a:rPr dirty="0" sz="2050">
                <a:latin typeface="Arial"/>
                <a:cs typeface="Arial"/>
              </a:rPr>
              <a:t>leads</a:t>
            </a:r>
            <a:r>
              <a:rPr dirty="0" sz="2050" spc="-30">
                <a:latin typeface="Arial"/>
                <a:cs typeface="Arial"/>
              </a:rPr>
              <a:t> </a:t>
            </a:r>
            <a:r>
              <a:rPr dirty="0" sz="2050" spc="165">
                <a:latin typeface="Arial"/>
                <a:cs typeface="Arial"/>
              </a:rPr>
              <a:t>to</a:t>
            </a:r>
            <a:r>
              <a:rPr dirty="0" sz="2050" spc="-25">
                <a:latin typeface="Arial"/>
                <a:cs typeface="Arial"/>
              </a:rPr>
              <a:t> </a:t>
            </a:r>
            <a:r>
              <a:rPr dirty="0" sz="2050" spc="-35">
                <a:latin typeface="Arial"/>
                <a:cs typeface="Arial"/>
              </a:rPr>
              <a:t>less</a:t>
            </a:r>
            <a:r>
              <a:rPr dirty="0" sz="2050" spc="-30">
                <a:latin typeface="Arial"/>
                <a:cs typeface="Arial"/>
              </a:rPr>
              <a:t> </a:t>
            </a:r>
            <a:r>
              <a:rPr dirty="0" sz="2050" spc="-20">
                <a:latin typeface="Arial"/>
                <a:cs typeface="Arial"/>
              </a:rPr>
              <a:t>false </a:t>
            </a:r>
            <a:r>
              <a:rPr dirty="0" sz="2050" spc="-10">
                <a:latin typeface="Arial"/>
                <a:cs typeface="Arial"/>
              </a:rPr>
              <a:t>negatives.</a:t>
            </a:r>
            <a:endParaRPr sz="205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2468433" y="8367865"/>
            <a:ext cx="123571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95">
                <a:latin typeface="Arial"/>
                <a:cs typeface="Arial"/>
              </a:rPr>
              <a:t>F1-</a:t>
            </a:r>
            <a:r>
              <a:rPr dirty="0" sz="2450" spc="-10">
                <a:latin typeface="Arial"/>
                <a:cs typeface="Arial"/>
              </a:rPr>
              <a:t>score</a:t>
            </a:r>
            <a:endParaRPr sz="245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0658661" y="8109713"/>
            <a:ext cx="3442970" cy="926465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algn="ctr" marL="274320" marR="280035">
              <a:lnSpc>
                <a:spcPts val="2310"/>
              </a:lnSpc>
              <a:spcBef>
                <a:spcPts val="310"/>
              </a:spcBef>
            </a:pPr>
            <a:r>
              <a:rPr dirty="0" sz="2050" spc="-210">
                <a:latin typeface="Andale Mono"/>
                <a:cs typeface="Andale Mono"/>
              </a:rPr>
              <a:t>torchmetrics.F1Score() </a:t>
            </a:r>
            <a:r>
              <a:rPr dirty="0" sz="2050" spc="-25">
                <a:latin typeface="Andale Mono"/>
                <a:cs typeface="Andale Mono"/>
              </a:rPr>
              <a:t>or</a:t>
            </a:r>
            <a:endParaRPr sz="2050">
              <a:latin typeface="Andale Mono"/>
              <a:cs typeface="Andale Mono"/>
            </a:endParaRPr>
          </a:p>
          <a:p>
            <a:pPr algn="ctr" marR="5715">
              <a:lnSpc>
                <a:spcPts val="2255"/>
              </a:lnSpc>
            </a:pPr>
            <a:r>
              <a:rPr dirty="0" sz="2050" spc="-200">
                <a:latin typeface="Andale Mono"/>
                <a:cs typeface="Andale Mono"/>
              </a:rPr>
              <a:t>sklearn.metrics.f1_score()</a:t>
            </a:r>
            <a:endParaRPr sz="2050">
              <a:latin typeface="Andale Mono"/>
              <a:cs typeface="Andale Mono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4856333" y="8048137"/>
            <a:ext cx="4321175" cy="1030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>
              <a:lnSpc>
                <a:spcPct val="107200"/>
              </a:lnSpc>
              <a:spcBef>
                <a:spcPts val="95"/>
              </a:spcBef>
            </a:pPr>
            <a:r>
              <a:rPr dirty="0" sz="2050" spc="60">
                <a:latin typeface="Arial"/>
                <a:cs typeface="Arial"/>
              </a:rPr>
              <a:t>Combination</a:t>
            </a:r>
            <a:r>
              <a:rPr dirty="0" sz="2050" spc="5">
                <a:latin typeface="Arial"/>
                <a:cs typeface="Arial"/>
              </a:rPr>
              <a:t> </a:t>
            </a:r>
            <a:r>
              <a:rPr dirty="0" sz="2050" spc="135">
                <a:latin typeface="Arial"/>
                <a:cs typeface="Arial"/>
              </a:rPr>
              <a:t>of</a:t>
            </a:r>
            <a:r>
              <a:rPr dirty="0" sz="2050" spc="15">
                <a:latin typeface="Arial"/>
                <a:cs typeface="Arial"/>
              </a:rPr>
              <a:t> </a:t>
            </a:r>
            <a:r>
              <a:rPr dirty="0" sz="2050">
                <a:latin typeface="Arial"/>
                <a:cs typeface="Arial"/>
              </a:rPr>
              <a:t>precision</a:t>
            </a:r>
            <a:r>
              <a:rPr dirty="0" sz="2050" spc="20">
                <a:latin typeface="Arial"/>
                <a:cs typeface="Arial"/>
              </a:rPr>
              <a:t> </a:t>
            </a:r>
            <a:r>
              <a:rPr dirty="0" sz="2050">
                <a:latin typeface="Arial"/>
                <a:cs typeface="Arial"/>
              </a:rPr>
              <a:t>and</a:t>
            </a:r>
            <a:r>
              <a:rPr dirty="0" sz="2050" spc="20">
                <a:latin typeface="Arial"/>
                <a:cs typeface="Arial"/>
              </a:rPr>
              <a:t> </a:t>
            </a:r>
            <a:r>
              <a:rPr dirty="0" sz="2050" spc="-10">
                <a:latin typeface="Arial"/>
                <a:cs typeface="Arial"/>
              </a:rPr>
              <a:t>recall, usually</a:t>
            </a:r>
            <a:r>
              <a:rPr dirty="0" sz="2050" spc="-90">
                <a:latin typeface="Arial"/>
                <a:cs typeface="Arial"/>
              </a:rPr>
              <a:t> </a:t>
            </a:r>
            <a:r>
              <a:rPr dirty="0" sz="2050" spc="-40">
                <a:latin typeface="Arial"/>
                <a:cs typeface="Arial"/>
              </a:rPr>
              <a:t>a</a:t>
            </a:r>
            <a:r>
              <a:rPr dirty="0" sz="2050" spc="-90">
                <a:latin typeface="Arial"/>
                <a:cs typeface="Arial"/>
              </a:rPr>
              <a:t> </a:t>
            </a:r>
            <a:r>
              <a:rPr dirty="0" sz="2050" spc="110">
                <a:latin typeface="Arial"/>
                <a:cs typeface="Arial"/>
              </a:rPr>
              <a:t>good</a:t>
            </a:r>
            <a:r>
              <a:rPr dirty="0" sz="2050" spc="-90">
                <a:latin typeface="Arial"/>
                <a:cs typeface="Arial"/>
              </a:rPr>
              <a:t> </a:t>
            </a:r>
            <a:r>
              <a:rPr dirty="0" sz="2050">
                <a:latin typeface="Arial"/>
                <a:cs typeface="Arial"/>
              </a:rPr>
              <a:t>overall</a:t>
            </a:r>
            <a:r>
              <a:rPr dirty="0" sz="2050" spc="-90">
                <a:latin typeface="Arial"/>
                <a:cs typeface="Arial"/>
              </a:rPr>
              <a:t> </a:t>
            </a:r>
            <a:r>
              <a:rPr dirty="0" sz="2050" spc="100">
                <a:latin typeface="Arial"/>
                <a:cs typeface="Arial"/>
              </a:rPr>
              <a:t>metric</a:t>
            </a:r>
            <a:r>
              <a:rPr dirty="0" sz="2050" spc="-90">
                <a:latin typeface="Arial"/>
                <a:cs typeface="Arial"/>
              </a:rPr>
              <a:t> </a:t>
            </a:r>
            <a:r>
              <a:rPr dirty="0" sz="2050" spc="114">
                <a:latin typeface="Arial"/>
                <a:cs typeface="Arial"/>
              </a:rPr>
              <a:t>for</a:t>
            </a:r>
            <a:r>
              <a:rPr dirty="0" sz="2050" spc="-90">
                <a:latin typeface="Arial"/>
                <a:cs typeface="Arial"/>
              </a:rPr>
              <a:t> </a:t>
            </a:r>
            <a:r>
              <a:rPr dirty="0" sz="2050" spc="-50">
                <a:latin typeface="Arial"/>
                <a:cs typeface="Arial"/>
              </a:rPr>
              <a:t>a </a:t>
            </a:r>
            <a:r>
              <a:rPr dirty="0" sz="2050">
                <a:latin typeface="Arial"/>
                <a:cs typeface="Arial"/>
              </a:rPr>
              <a:t>classiPcation</a:t>
            </a:r>
            <a:r>
              <a:rPr dirty="0" sz="2050" spc="45">
                <a:latin typeface="Arial"/>
                <a:cs typeface="Arial"/>
              </a:rPr>
              <a:t> </a:t>
            </a:r>
            <a:r>
              <a:rPr dirty="0" sz="2050" spc="40">
                <a:latin typeface="Arial"/>
                <a:cs typeface="Arial"/>
              </a:rPr>
              <a:t>model.</a:t>
            </a:r>
            <a:endParaRPr sz="205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841123" y="9797556"/>
            <a:ext cx="249047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0">
                <a:latin typeface="Arial"/>
                <a:cs typeface="Arial"/>
              </a:rPr>
              <a:t>Confusion</a:t>
            </a:r>
            <a:r>
              <a:rPr dirty="0" sz="2450" spc="-125">
                <a:latin typeface="Arial"/>
                <a:cs typeface="Arial"/>
              </a:rPr>
              <a:t> </a:t>
            </a:r>
            <a:r>
              <a:rPr dirty="0" sz="2450" spc="85">
                <a:latin typeface="Arial"/>
                <a:cs typeface="Arial"/>
              </a:rPr>
              <a:t>matrix</a:t>
            </a:r>
            <a:endParaRPr sz="245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7516142" y="9818938"/>
            <a:ext cx="427355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-25">
                <a:latin typeface="Helvetica Neue"/>
                <a:cs typeface="Helvetica Neue"/>
              </a:rPr>
              <a:t>NA</a:t>
            </a:r>
            <a:endParaRPr sz="2300">
              <a:latin typeface="Helvetica Neue"/>
              <a:cs typeface="Helvetica Neue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0396833" y="9832587"/>
            <a:ext cx="396684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-200">
                <a:latin typeface="Andale Mono"/>
                <a:cs typeface="Andale Mono"/>
              </a:rPr>
              <a:t>torchmetrics.ConfusionMatrix()</a:t>
            </a:r>
            <a:endParaRPr sz="2050">
              <a:latin typeface="Andale Mono"/>
              <a:cs typeface="Andale Mono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4762745" y="9331235"/>
            <a:ext cx="450850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0">
                <a:latin typeface="Arial"/>
                <a:cs typeface="Arial"/>
              </a:rPr>
              <a:t>When</a:t>
            </a:r>
            <a:r>
              <a:rPr dirty="0" sz="2050" spc="-105">
                <a:latin typeface="Arial"/>
                <a:cs typeface="Arial"/>
              </a:rPr>
              <a:t> </a:t>
            </a:r>
            <a:r>
              <a:rPr dirty="0" sz="2050" spc="75">
                <a:latin typeface="Arial"/>
                <a:cs typeface="Arial"/>
              </a:rPr>
              <a:t>comparing</a:t>
            </a:r>
            <a:r>
              <a:rPr dirty="0" sz="2050" spc="-100">
                <a:latin typeface="Arial"/>
                <a:cs typeface="Arial"/>
              </a:rPr>
              <a:t> </a:t>
            </a:r>
            <a:r>
              <a:rPr dirty="0" sz="2050" spc="65">
                <a:latin typeface="Arial"/>
                <a:cs typeface="Arial"/>
              </a:rPr>
              <a:t>predictions</a:t>
            </a:r>
            <a:r>
              <a:rPr dirty="0" sz="2050" spc="-105">
                <a:latin typeface="Arial"/>
                <a:cs typeface="Arial"/>
              </a:rPr>
              <a:t> </a:t>
            </a:r>
            <a:r>
              <a:rPr dirty="0" sz="2050" spc="165">
                <a:latin typeface="Arial"/>
                <a:cs typeface="Arial"/>
              </a:rPr>
              <a:t>to</a:t>
            </a:r>
            <a:r>
              <a:rPr dirty="0" sz="2050" spc="-100">
                <a:latin typeface="Arial"/>
                <a:cs typeface="Arial"/>
              </a:rPr>
              <a:t> </a:t>
            </a:r>
            <a:r>
              <a:rPr dirty="0" sz="2050" spc="120">
                <a:latin typeface="Arial"/>
                <a:cs typeface="Arial"/>
              </a:rPr>
              <a:t>truth</a:t>
            </a:r>
            <a:endParaRPr sz="205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4965754" y="9645361"/>
            <a:ext cx="4102100" cy="1030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 indent="-635">
              <a:lnSpc>
                <a:spcPct val="107200"/>
              </a:lnSpc>
              <a:spcBef>
                <a:spcPts val="95"/>
              </a:spcBef>
            </a:pPr>
            <a:r>
              <a:rPr dirty="0" sz="2050">
                <a:latin typeface="Arial"/>
                <a:cs typeface="Arial"/>
              </a:rPr>
              <a:t>labels</a:t>
            </a:r>
            <a:r>
              <a:rPr dirty="0" sz="2050" spc="-105">
                <a:latin typeface="Arial"/>
                <a:cs typeface="Arial"/>
              </a:rPr>
              <a:t> </a:t>
            </a:r>
            <a:r>
              <a:rPr dirty="0" sz="2050" spc="165">
                <a:latin typeface="Arial"/>
                <a:cs typeface="Arial"/>
              </a:rPr>
              <a:t>to</a:t>
            </a:r>
            <a:r>
              <a:rPr dirty="0" sz="2050" spc="-105">
                <a:latin typeface="Arial"/>
                <a:cs typeface="Arial"/>
              </a:rPr>
              <a:t> </a:t>
            </a:r>
            <a:r>
              <a:rPr dirty="0" sz="2050">
                <a:latin typeface="Arial"/>
                <a:cs typeface="Arial"/>
              </a:rPr>
              <a:t>see</a:t>
            </a:r>
            <a:r>
              <a:rPr dirty="0" sz="2050" spc="-105">
                <a:latin typeface="Arial"/>
                <a:cs typeface="Arial"/>
              </a:rPr>
              <a:t> </a:t>
            </a:r>
            <a:r>
              <a:rPr dirty="0" sz="2050" spc="60">
                <a:latin typeface="Arial"/>
                <a:cs typeface="Arial"/>
              </a:rPr>
              <a:t>where</a:t>
            </a:r>
            <a:r>
              <a:rPr dirty="0" sz="2050" spc="-105">
                <a:latin typeface="Arial"/>
                <a:cs typeface="Arial"/>
              </a:rPr>
              <a:t> </a:t>
            </a:r>
            <a:r>
              <a:rPr dirty="0" sz="2050" spc="80">
                <a:latin typeface="Arial"/>
                <a:cs typeface="Arial"/>
              </a:rPr>
              <a:t>model</a:t>
            </a:r>
            <a:r>
              <a:rPr dirty="0" sz="2050" spc="-105">
                <a:latin typeface="Arial"/>
                <a:cs typeface="Arial"/>
              </a:rPr>
              <a:t> </a:t>
            </a:r>
            <a:r>
              <a:rPr dirty="0" sz="2050" spc="65">
                <a:latin typeface="Arial"/>
                <a:cs typeface="Arial"/>
              </a:rPr>
              <a:t>gets </a:t>
            </a:r>
            <a:r>
              <a:rPr dirty="0" sz="2050" spc="45">
                <a:latin typeface="Arial"/>
                <a:cs typeface="Arial"/>
              </a:rPr>
              <a:t>confused.</a:t>
            </a:r>
            <a:r>
              <a:rPr dirty="0" sz="2050" spc="-85">
                <a:latin typeface="Arial"/>
                <a:cs typeface="Arial"/>
              </a:rPr>
              <a:t> </a:t>
            </a:r>
            <a:r>
              <a:rPr dirty="0" sz="2050">
                <a:latin typeface="Arial"/>
                <a:cs typeface="Arial"/>
              </a:rPr>
              <a:t>Can</a:t>
            </a:r>
            <a:r>
              <a:rPr dirty="0" sz="2050" spc="-80">
                <a:latin typeface="Arial"/>
                <a:cs typeface="Arial"/>
              </a:rPr>
              <a:t> </a:t>
            </a:r>
            <a:r>
              <a:rPr dirty="0" sz="2050" spc="90">
                <a:latin typeface="Arial"/>
                <a:cs typeface="Arial"/>
              </a:rPr>
              <a:t>be</a:t>
            </a:r>
            <a:r>
              <a:rPr dirty="0" sz="2050" spc="-85">
                <a:latin typeface="Arial"/>
                <a:cs typeface="Arial"/>
              </a:rPr>
              <a:t> </a:t>
            </a:r>
            <a:r>
              <a:rPr dirty="0" sz="2050">
                <a:latin typeface="Arial"/>
                <a:cs typeface="Arial"/>
              </a:rPr>
              <a:t>hard</a:t>
            </a:r>
            <a:r>
              <a:rPr dirty="0" sz="2050" spc="-80">
                <a:latin typeface="Arial"/>
                <a:cs typeface="Arial"/>
              </a:rPr>
              <a:t> </a:t>
            </a:r>
            <a:r>
              <a:rPr dirty="0" sz="2050" spc="165">
                <a:latin typeface="Arial"/>
                <a:cs typeface="Arial"/>
              </a:rPr>
              <a:t>to</a:t>
            </a:r>
            <a:r>
              <a:rPr dirty="0" sz="2050" spc="-85">
                <a:latin typeface="Arial"/>
                <a:cs typeface="Arial"/>
              </a:rPr>
              <a:t> </a:t>
            </a:r>
            <a:r>
              <a:rPr dirty="0" sz="2050" spc="-10">
                <a:latin typeface="Arial"/>
                <a:cs typeface="Arial"/>
              </a:rPr>
              <a:t>use</a:t>
            </a:r>
            <a:r>
              <a:rPr dirty="0" sz="2050" spc="-80">
                <a:latin typeface="Arial"/>
                <a:cs typeface="Arial"/>
              </a:rPr>
              <a:t> </a:t>
            </a:r>
            <a:r>
              <a:rPr dirty="0" sz="2050" spc="85">
                <a:latin typeface="Arial"/>
                <a:cs typeface="Arial"/>
              </a:rPr>
              <a:t>with </a:t>
            </a:r>
            <a:r>
              <a:rPr dirty="0" sz="2050">
                <a:latin typeface="Arial"/>
                <a:cs typeface="Arial"/>
              </a:rPr>
              <a:t>large</a:t>
            </a:r>
            <a:r>
              <a:rPr dirty="0" sz="2050" spc="-55">
                <a:latin typeface="Arial"/>
                <a:cs typeface="Arial"/>
              </a:rPr>
              <a:t> </a:t>
            </a:r>
            <a:r>
              <a:rPr dirty="0" sz="2050" spc="45">
                <a:latin typeface="Arial"/>
                <a:cs typeface="Arial"/>
              </a:rPr>
              <a:t>numbers</a:t>
            </a:r>
            <a:r>
              <a:rPr dirty="0" sz="2050" spc="-55">
                <a:latin typeface="Arial"/>
                <a:cs typeface="Arial"/>
              </a:rPr>
              <a:t> </a:t>
            </a:r>
            <a:r>
              <a:rPr dirty="0" sz="2050" spc="135">
                <a:latin typeface="Arial"/>
                <a:cs typeface="Arial"/>
              </a:rPr>
              <a:t>of</a:t>
            </a:r>
            <a:r>
              <a:rPr dirty="0" sz="2050" spc="-55">
                <a:latin typeface="Arial"/>
                <a:cs typeface="Arial"/>
              </a:rPr>
              <a:t> </a:t>
            </a:r>
            <a:r>
              <a:rPr dirty="0" sz="2050" spc="-10">
                <a:latin typeface="Arial"/>
                <a:cs typeface="Arial"/>
              </a:rPr>
              <a:t>classes.</a:t>
            </a:r>
            <a:endParaRPr sz="205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146903" y="137114"/>
            <a:ext cx="2232025" cy="4476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925"/>
              </a:lnSpc>
            </a:pP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(some</a:t>
            </a:r>
            <a:r>
              <a:rPr dirty="0" sz="2450" spc="-4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2267" sz="3675" spc="-15" b="1">
                <a:solidFill>
                  <a:srgbClr val="FFFFFF"/>
                </a:solidFill>
                <a:latin typeface="Bradley Hand"/>
                <a:cs typeface="Bradley Hand"/>
              </a:rPr>
              <a:t>common)</a:t>
            </a:r>
            <a:endParaRPr baseline="2267" sz="3675">
              <a:latin typeface="Bradley Hand"/>
              <a:cs typeface="Bradley Hand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6283482" y="6887333"/>
            <a:ext cx="23304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1697355" algn="l"/>
                <a:tab pos="2291715" algn="l"/>
              </a:tabLst>
            </a:pPr>
            <a:r>
              <a:rPr dirty="0" sz="2450" b="1">
                <a:latin typeface="Helvetica Neue"/>
                <a:cs typeface="Helvetica Neue"/>
              </a:rPr>
              <a:t>Recall </a:t>
            </a:r>
            <a:r>
              <a:rPr dirty="0" sz="2450" spc="110">
                <a:latin typeface="Georgia"/>
                <a:cs typeface="Georgia"/>
              </a:rPr>
              <a:t>= </a:t>
            </a:r>
            <a:r>
              <a:rPr dirty="0" u="heavy" baseline="39682" sz="367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heavy" baseline="39682" sz="3675" spc="-37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tp</a:t>
            </a:r>
            <a:r>
              <a:rPr dirty="0" u="heavy" baseline="39682" sz="3675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baseline="39682" sz="3675">
              <a:latin typeface="Times New Roman"/>
              <a:cs typeface="Times New Roman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7659801" y="7122928"/>
            <a:ext cx="8978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i="1">
                <a:latin typeface="Times New Roman"/>
                <a:cs typeface="Times New Roman"/>
              </a:rPr>
              <a:t>tp</a:t>
            </a:r>
            <a:r>
              <a:rPr dirty="0" sz="2450" spc="-25" i="1">
                <a:latin typeface="Times New Roman"/>
                <a:cs typeface="Times New Roman"/>
              </a:rPr>
              <a:t> </a:t>
            </a:r>
            <a:r>
              <a:rPr dirty="0" sz="2450" spc="110">
                <a:latin typeface="Georgia"/>
                <a:cs typeface="Georgia"/>
              </a:rPr>
              <a:t>+</a:t>
            </a:r>
            <a:r>
              <a:rPr dirty="0" sz="2450">
                <a:latin typeface="Georgia"/>
                <a:cs typeface="Georgia"/>
              </a:rPr>
              <a:t> </a:t>
            </a:r>
            <a:r>
              <a:rPr dirty="0" sz="2450" spc="45" i="1">
                <a:latin typeface="Times New Roman"/>
                <a:cs typeface="Times New Roman"/>
              </a:rPr>
              <a:t>fn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6051392" y="5479441"/>
            <a:ext cx="279463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2162175" algn="l"/>
                <a:tab pos="2755900" algn="l"/>
              </a:tabLst>
            </a:pPr>
            <a:r>
              <a:rPr dirty="0" sz="2450" b="1">
                <a:latin typeface="Helvetica Neue"/>
                <a:cs typeface="Helvetica Neue"/>
              </a:rPr>
              <a:t>Precision </a:t>
            </a:r>
            <a:r>
              <a:rPr dirty="0" sz="2450" spc="110">
                <a:latin typeface="Georgia"/>
                <a:cs typeface="Georgia"/>
              </a:rPr>
              <a:t>= </a:t>
            </a:r>
            <a:r>
              <a:rPr dirty="0" u="heavy" baseline="39682" sz="367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heavy" baseline="39682" sz="3675" spc="-37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tp</a:t>
            </a:r>
            <a:r>
              <a:rPr dirty="0" u="heavy" baseline="39682" sz="3675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baseline="39682" sz="3675">
              <a:latin typeface="Times New Roman"/>
              <a:cs typeface="Times New Roman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7893560" y="5715036"/>
            <a:ext cx="89598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i="1">
                <a:latin typeface="Times New Roman"/>
                <a:cs typeface="Times New Roman"/>
              </a:rPr>
              <a:t>tp</a:t>
            </a:r>
            <a:r>
              <a:rPr dirty="0" sz="2450" spc="-25" i="1">
                <a:latin typeface="Times New Roman"/>
                <a:cs typeface="Times New Roman"/>
              </a:rPr>
              <a:t> </a:t>
            </a:r>
            <a:r>
              <a:rPr dirty="0" sz="2450" spc="110">
                <a:latin typeface="Georgia"/>
                <a:cs typeface="Georgia"/>
              </a:rPr>
              <a:t>+</a:t>
            </a:r>
            <a:r>
              <a:rPr dirty="0" sz="2450">
                <a:latin typeface="Georgia"/>
                <a:cs typeface="Georgia"/>
              </a:rPr>
              <a:t> </a:t>
            </a:r>
            <a:r>
              <a:rPr dirty="0" sz="2450" spc="40" i="1">
                <a:latin typeface="Times New Roman"/>
                <a:cs typeface="Times New Roman"/>
              </a:rPr>
              <a:t>fp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5665394" y="4071549"/>
            <a:ext cx="143383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10" b="1">
                <a:latin typeface="Helvetica Neue"/>
                <a:cs typeface="Helvetica Neue"/>
              </a:rPr>
              <a:t>Accuracy</a:t>
            </a:r>
            <a:endParaRPr sz="2450">
              <a:latin typeface="Helvetica Neue"/>
              <a:cs typeface="Helvetica Neue"/>
            </a:endParaRPr>
          </a:p>
        </p:txBody>
      </p:sp>
      <p:sp>
        <p:nvSpPr>
          <p:cNvPr id="33" name="object 33" descr=""/>
          <p:cNvSpPr/>
          <p:nvPr/>
        </p:nvSpPr>
        <p:spPr>
          <a:xfrm>
            <a:off x="7475700" y="4308534"/>
            <a:ext cx="2160905" cy="20955"/>
          </a:xfrm>
          <a:custGeom>
            <a:avLst/>
            <a:gdLst/>
            <a:ahLst/>
            <a:cxnLst/>
            <a:rect l="l" t="t" r="r" b="b"/>
            <a:pathLst>
              <a:path w="2160904" h="20954">
                <a:moveTo>
                  <a:pt x="2160772" y="0"/>
                </a:moveTo>
                <a:lnTo>
                  <a:pt x="0" y="0"/>
                </a:lnTo>
                <a:lnTo>
                  <a:pt x="0" y="20732"/>
                </a:lnTo>
                <a:lnTo>
                  <a:pt x="2160772" y="20732"/>
                </a:lnTo>
                <a:lnTo>
                  <a:pt x="21607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 txBox="1"/>
          <p:nvPr/>
        </p:nvSpPr>
        <p:spPr>
          <a:xfrm>
            <a:off x="7135166" y="3769988"/>
            <a:ext cx="2508250" cy="939800"/>
          </a:xfrm>
          <a:prstGeom prst="rect">
            <a:avLst/>
          </a:prstGeom>
        </p:spPr>
        <p:txBody>
          <a:bodyPr wrap="square" lIns="0" tIns="95885" rIns="0" bIns="0" rtlCol="0" vert="horz">
            <a:spAutoFit/>
          </a:bodyPr>
          <a:lstStyle/>
          <a:p>
            <a:pPr marL="988060">
              <a:lnSpc>
                <a:spcPct val="100000"/>
              </a:lnSpc>
              <a:spcBef>
                <a:spcPts val="755"/>
              </a:spcBef>
            </a:pPr>
            <a:r>
              <a:rPr dirty="0" sz="2450" i="1">
                <a:latin typeface="Times New Roman"/>
                <a:cs typeface="Times New Roman"/>
              </a:rPr>
              <a:t>tp</a:t>
            </a:r>
            <a:r>
              <a:rPr dirty="0" sz="2450" spc="-25" i="1">
                <a:latin typeface="Times New Roman"/>
                <a:cs typeface="Times New Roman"/>
              </a:rPr>
              <a:t> </a:t>
            </a:r>
            <a:r>
              <a:rPr dirty="0" sz="2450" spc="110">
                <a:latin typeface="Georgia"/>
                <a:cs typeface="Georgia"/>
              </a:rPr>
              <a:t>+</a:t>
            </a:r>
            <a:r>
              <a:rPr dirty="0" sz="2450">
                <a:latin typeface="Georgia"/>
                <a:cs typeface="Georgia"/>
              </a:rPr>
              <a:t> </a:t>
            </a:r>
            <a:r>
              <a:rPr dirty="0" sz="2450" spc="-25" i="1">
                <a:latin typeface="Times New Roman"/>
                <a:cs typeface="Times New Roman"/>
              </a:rPr>
              <a:t>tn</a:t>
            </a:r>
            <a:endParaRPr sz="245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655"/>
              </a:spcBef>
            </a:pPr>
            <a:r>
              <a:rPr dirty="0" baseline="41950" sz="3675" spc="165">
                <a:latin typeface="Georgia"/>
                <a:cs typeface="Georgia"/>
              </a:rPr>
              <a:t>=</a:t>
            </a:r>
            <a:r>
              <a:rPr dirty="0" baseline="41950" sz="3675" spc="569">
                <a:latin typeface="Georgia"/>
                <a:cs typeface="Georgia"/>
              </a:rPr>
              <a:t> </a:t>
            </a:r>
            <a:r>
              <a:rPr dirty="0" sz="2450" i="1">
                <a:latin typeface="Times New Roman"/>
                <a:cs typeface="Times New Roman"/>
              </a:rPr>
              <a:t>tp</a:t>
            </a:r>
            <a:r>
              <a:rPr dirty="0" sz="2450" spc="-40" i="1">
                <a:latin typeface="Times New Roman"/>
                <a:cs typeface="Times New Roman"/>
              </a:rPr>
              <a:t> </a:t>
            </a:r>
            <a:r>
              <a:rPr dirty="0" sz="2450" spc="110">
                <a:latin typeface="Georgia"/>
                <a:cs typeface="Georgia"/>
              </a:rPr>
              <a:t>+</a:t>
            </a:r>
            <a:r>
              <a:rPr dirty="0" sz="2450" spc="-25">
                <a:latin typeface="Georgia"/>
                <a:cs typeface="Georgia"/>
              </a:rPr>
              <a:t> </a:t>
            </a:r>
            <a:r>
              <a:rPr dirty="0" sz="2450" i="1">
                <a:latin typeface="Times New Roman"/>
                <a:cs typeface="Times New Roman"/>
              </a:rPr>
              <a:t>tn</a:t>
            </a:r>
            <a:r>
              <a:rPr dirty="0" sz="2450" spc="-40" i="1">
                <a:latin typeface="Times New Roman"/>
                <a:cs typeface="Times New Roman"/>
              </a:rPr>
              <a:t> </a:t>
            </a:r>
            <a:r>
              <a:rPr dirty="0" sz="2450" spc="110">
                <a:latin typeface="Georgia"/>
                <a:cs typeface="Georgia"/>
              </a:rPr>
              <a:t>+</a:t>
            </a:r>
            <a:r>
              <a:rPr dirty="0" sz="2450" spc="-20">
                <a:latin typeface="Georgia"/>
                <a:cs typeface="Georgia"/>
              </a:rPr>
              <a:t> </a:t>
            </a:r>
            <a:r>
              <a:rPr dirty="0" sz="2450" spc="65" i="1">
                <a:latin typeface="Times New Roman"/>
                <a:cs typeface="Times New Roman"/>
              </a:rPr>
              <a:t>fp</a:t>
            </a:r>
            <a:r>
              <a:rPr dirty="0" sz="2450" spc="-40" i="1">
                <a:latin typeface="Times New Roman"/>
                <a:cs typeface="Times New Roman"/>
              </a:rPr>
              <a:t> </a:t>
            </a:r>
            <a:r>
              <a:rPr dirty="0" sz="2450" spc="110">
                <a:latin typeface="Georgia"/>
                <a:cs typeface="Georgia"/>
              </a:rPr>
              <a:t>+</a:t>
            </a:r>
            <a:r>
              <a:rPr dirty="0" sz="2450" spc="-20">
                <a:latin typeface="Georgia"/>
                <a:cs typeface="Georgia"/>
              </a:rPr>
              <a:t> </a:t>
            </a:r>
            <a:r>
              <a:rPr dirty="0" sz="2450" spc="45" i="1">
                <a:latin typeface="Times New Roman"/>
                <a:cs typeface="Times New Roman"/>
              </a:rPr>
              <a:t>fn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5462721" y="8116802"/>
            <a:ext cx="435102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2234565" algn="l"/>
              </a:tabLst>
            </a:pPr>
            <a:r>
              <a:rPr dirty="0" baseline="-39682" sz="3675" b="1">
                <a:latin typeface="Helvetica Neue"/>
                <a:cs typeface="Helvetica Neue"/>
              </a:rPr>
              <a:t>F1-score</a:t>
            </a:r>
            <a:r>
              <a:rPr dirty="0" baseline="-39682" sz="3675" spc="-30" b="1">
                <a:latin typeface="Helvetica Neue"/>
                <a:cs typeface="Helvetica Neue"/>
              </a:rPr>
              <a:t> </a:t>
            </a:r>
            <a:r>
              <a:rPr dirty="0" baseline="-39682" sz="3675" spc="165">
                <a:latin typeface="Georgia"/>
                <a:cs typeface="Georgia"/>
              </a:rPr>
              <a:t>=</a:t>
            </a:r>
            <a:r>
              <a:rPr dirty="0" baseline="-39682" sz="3675" spc="120">
                <a:latin typeface="Georgia"/>
                <a:cs typeface="Georgia"/>
              </a:rPr>
              <a:t> </a:t>
            </a:r>
            <a:r>
              <a:rPr dirty="0" baseline="-39682" sz="3675" spc="-217">
                <a:latin typeface="Georgia"/>
                <a:cs typeface="Georgia"/>
              </a:rPr>
              <a:t>2</a:t>
            </a:r>
            <a:r>
              <a:rPr dirty="0" baseline="-39682" sz="3675" spc="-67">
                <a:latin typeface="Georgia"/>
                <a:cs typeface="Georgia"/>
              </a:rPr>
              <a:t> </a:t>
            </a:r>
            <a:r>
              <a:rPr dirty="0" baseline="-39682" sz="3675" spc="60">
                <a:latin typeface="Arial Unicode MS"/>
                <a:cs typeface="Arial Unicode MS"/>
              </a:rPr>
              <a:t>⋅</a:t>
            </a:r>
            <a:r>
              <a:rPr dirty="0" baseline="-39682" sz="3675">
                <a:latin typeface="Arial Unicode MS"/>
                <a:cs typeface="Arial Unicode MS"/>
              </a:rPr>
              <a:t>	</a:t>
            </a:r>
            <a:r>
              <a:rPr dirty="0" sz="2450" spc="-114">
                <a:latin typeface="Georgia"/>
                <a:cs typeface="Georgia"/>
              </a:rPr>
              <a:t>precision</a:t>
            </a:r>
            <a:r>
              <a:rPr dirty="0" sz="2450" spc="-15">
                <a:latin typeface="Georgia"/>
                <a:cs typeface="Georgia"/>
              </a:rPr>
              <a:t> </a:t>
            </a:r>
            <a:r>
              <a:rPr dirty="0" sz="2450" spc="90">
                <a:latin typeface="Arial Unicode MS"/>
                <a:cs typeface="Arial Unicode MS"/>
              </a:rPr>
              <a:t>⋅</a:t>
            </a:r>
            <a:r>
              <a:rPr dirty="0" sz="2450" spc="-100">
                <a:latin typeface="Arial Unicode MS"/>
                <a:cs typeface="Arial Unicode MS"/>
              </a:rPr>
              <a:t> </a:t>
            </a:r>
            <a:r>
              <a:rPr dirty="0" sz="2450" spc="-25">
                <a:latin typeface="Georgia"/>
                <a:cs typeface="Georgia"/>
              </a:rPr>
              <a:t>recall</a:t>
            </a:r>
            <a:endParaRPr sz="2450">
              <a:latin typeface="Georgia"/>
              <a:cs typeface="Georgia"/>
            </a:endParaRPr>
          </a:p>
        </p:txBody>
      </p:sp>
      <p:sp>
        <p:nvSpPr>
          <p:cNvPr id="36" name="object 36" descr=""/>
          <p:cNvSpPr/>
          <p:nvPr/>
        </p:nvSpPr>
        <p:spPr>
          <a:xfrm>
            <a:off x="7603585" y="8575247"/>
            <a:ext cx="2265680" cy="20955"/>
          </a:xfrm>
          <a:custGeom>
            <a:avLst/>
            <a:gdLst/>
            <a:ahLst/>
            <a:cxnLst/>
            <a:rect l="l" t="t" r="r" b="b"/>
            <a:pathLst>
              <a:path w="2265679" h="20954">
                <a:moveTo>
                  <a:pt x="2265620" y="0"/>
                </a:moveTo>
                <a:lnTo>
                  <a:pt x="0" y="0"/>
                </a:lnTo>
                <a:lnTo>
                  <a:pt x="0" y="20732"/>
                </a:lnTo>
                <a:lnTo>
                  <a:pt x="2265620" y="20732"/>
                </a:lnTo>
                <a:lnTo>
                  <a:pt x="2265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 txBox="1"/>
          <p:nvPr/>
        </p:nvSpPr>
        <p:spPr>
          <a:xfrm>
            <a:off x="7622298" y="8573856"/>
            <a:ext cx="222821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114">
                <a:latin typeface="Georgia"/>
                <a:cs typeface="Georgia"/>
              </a:rPr>
              <a:t>precision</a:t>
            </a:r>
            <a:r>
              <a:rPr dirty="0" sz="2450" spc="-15">
                <a:latin typeface="Georgia"/>
                <a:cs typeface="Georgia"/>
              </a:rPr>
              <a:t> </a:t>
            </a:r>
            <a:r>
              <a:rPr dirty="0" sz="2450" spc="110">
                <a:latin typeface="Georgia"/>
                <a:cs typeface="Georgia"/>
              </a:rPr>
              <a:t>+</a:t>
            </a:r>
            <a:r>
              <a:rPr dirty="0" sz="2450" spc="-10">
                <a:latin typeface="Georgia"/>
                <a:cs typeface="Georgia"/>
              </a:rPr>
              <a:t> </a:t>
            </a:r>
            <a:r>
              <a:rPr dirty="0" sz="2450" spc="-60">
                <a:latin typeface="Georgia"/>
                <a:cs typeface="Georgia"/>
              </a:rPr>
              <a:t>recall</a:t>
            </a:r>
            <a:endParaRPr sz="2450">
              <a:latin typeface="Georgia"/>
              <a:cs typeface="Georgia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809568" y="-371779"/>
            <a:ext cx="18418810" cy="2486025"/>
          </a:xfrm>
          <a:prstGeom prst="rect"/>
        </p:spPr>
        <p:txBody>
          <a:bodyPr wrap="square" lIns="0" tIns="636905" rIns="0" bIns="0" rtlCol="0" vert="horz">
            <a:spAutoFit/>
          </a:bodyPr>
          <a:lstStyle/>
          <a:p>
            <a:pPr marL="90170">
              <a:lnSpc>
                <a:spcPct val="100000"/>
              </a:lnSpc>
              <a:spcBef>
                <a:spcPts val="5015"/>
              </a:spcBef>
            </a:pPr>
            <a:r>
              <a:rPr dirty="0" spc="105"/>
              <a:t>Classification</a:t>
            </a:r>
            <a:r>
              <a:rPr dirty="0" spc="-960"/>
              <a:t> </a:t>
            </a:r>
            <a:r>
              <a:rPr dirty="0" spc="120"/>
              <a:t>evaluation</a:t>
            </a:r>
            <a:r>
              <a:rPr dirty="0" spc="-960"/>
              <a:t> </a:t>
            </a:r>
            <a:r>
              <a:rPr dirty="0" spc="340"/>
              <a:t>methods</a:t>
            </a:r>
          </a:p>
          <a:p>
            <a:pPr marL="12700">
              <a:lnSpc>
                <a:spcPct val="100000"/>
              </a:lnSpc>
              <a:spcBef>
                <a:spcPts val="955"/>
              </a:spcBef>
            </a:pPr>
            <a:r>
              <a:rPr dirty="0" sz="1800" b="1">
                <a:latin typeface="Arial"/>
                <a:cs typeface="Arial"/>
              </a:rPr>
              <a:t>Key:</a:t>
            </a:r>
            <a:r>
              <a:rPr dirty="0" sz="1800" spc="310" b="1">
                <a:latin typeface="Arial"/>
                <a:cs typeface="Arial"/>
              </a:rPr>
              <a:t> </a:t>
            </a:r>
            <a:r>
              <a:rPr dirty="0" sz="1800" spc="114" b="1">
                <a:latin typeface="Arial"/>
                <a:cs typeface="Arial"/>
              </a:rPr>
              <a:t>tp</a:t>
            </a:r>
            <a:r>
              <a:rPr dirty="0" sz="1800" spc="-105" b="1">
                <a:latin typeface="Arial"/>
                <a:cs typeface="Arial"/>
              </a:rPr>
              <a:t> </a:t>
            </a:r>
            <a:r>
              <a:rPr dirty="0" sz="1800"/>
              <a:t>=</a:t>
            </a:r>
            <a:r>
              <a:rPr dirty="0" sz="1800" spc="-85"/>
              <a:t> </a:t>
            </a:r>
            <a:r>
              <a:rPr dirty="0" sz="1800"/>
              <a:t>True</a:t>
            </a:r>
            <a:r>
              <a:rPr dirty="0" sz="1800" spc="-85"/>
              <a:t> </a:t>
            </a:r>
            <a:r>
              <a:rPr dirty="0" sz="1800"/>
              <a:t>Positive,</a:t>
            </a:r>
            <a:r>
              <a:rPr dirty="0" sz="1800" spc="-85"/>
              <a:t> </a:t>
            </a:r>
            <a:r>
              <a:rPr dirty="0" sz="1800" spc="80" b="1">
                <a:latin typeface="Arial"/>
                <a:cs typeface="Arial"/>
              </a:rPr>
              <a:t>tn</a:t>
            </a:r>
            <a:r>
              <a:rPr dirty="0" sz="1800" spc="-85" b="1">
                <a:latin typeface="Arial"/>
                <a:cs typeface="Arial"/>
              </a:rPr>
              <a:t> </a:t>
            </a:r>
            <a:r>
              <a:rPr dirty="0" sz="1800"/>
              <a:t>=</a:t>
            </a:r>
            <a:r>
              <a:rPr dirty="0" sz="1800" spc="-85"/>
              <a:t> </a:t>
            </a:r>
            <a:r>
              <a:rPr dirty="0" sz="1800"/>
              <a:t>True</a:t>
            </a:r>
            <a:r>
              <a:rPr dirty="0" sz="1800" spc="-85"/>
              <a:t> </a:t>
            </a:r>
            <a:r>
              <a:rPr dirty="0" sz="1800"/>
              <a:t>Negative,</a:t>
            </a:r>
            <a:r>
              <a:rPr dirty="0" sz="1800" spc="-85"/>
              <a:t> </a:t>
            </a:r>
            <a:r>
              <a:rPr dirty="0" sz="1800" spc="90" b="1">
                <a:latin typeface="Arial"/>
                <a:cs typeface="Arial"/>
              </a:rPr>
              <a:t>fp</a:t>
            </a:r>
            <a:r>
              <a:rPr dirty="0" sz="1800" spc="-85" b="1">
                <a:latin typeface="Arial"/>
                <a:cs typeface="Arial"/>
              </a:rPr>
              <a:t> </a:t>
            </a:r>
            <a:r>
              <a:rPr dirty="0" sz="1800"/>
              <a:t>=</a:t>
            </a:r>
            <a:r>
              <a:rPr dirty="0" sz="1800" spc="-85"/>
              <a:t> </a:t>
            </a:r>
            <a:r>
              <a:rPr dirty="0" sz="1800" spc="-55"/>
              <a:t>False</a:t>
            </a:r>
            <a:r>
              <a:rPr dirty="0" sz="1800" spc="-85"/>
              <a:t> </a:t>
            </a:r>
            <a:r>
              <a:rPr dirty="0" sz="1800"/>
              <a:t>Positive,</a:t>
            </a:r>
            <a:r>
              <a:rPr dirty="0" sz="1800" spc="-85"/>
              <a:t> </a:t>
            </a:r>
            <a:r>
              <a:rPr dirty="0" sz="1800" spc="55" b="1">
                <a:latin typeface="Arial"/>
                <a:cs typeface="Arial"/>
              </a:rPr>
              <a:t>fn</a:t>
            </a:r>
            <a:r>
              <a:rPr dirty="0" sz="1800" spc="-85" b="1">
                <a:latin typeface="Arial"/>
                <a:cs typeface="Arial"/>
              </a:rPr>
              <a:t> </a:t>
            </a:r>
            <a:r>
              <a:rPr dirty="0" sz="1800"/>
              <a:t>=</a:t>
            </a:r>
            <a:r>
              <a:rPr dirty="0" sz="1800" spc="-85"/>
              <a:t> </a:t>
            </a:r>
            <a:r>
              <a:rPr dirty="0" sz="1800" spc="-55"/>
              <a:t>False</a:t>
            </a:r>
            <a:r>
              <a:rPr dirty="0" sz="1800" spc="-85"/>
              <a:t> </a:t>
            </a:r>
            <a:r>
              <a:rPr dirty="0" sz="1800" spc="-10"/>
              <a:t>Negative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86385">
              <a:lnSpc>
                <a:spcPct val="100000"/>
              </a:lnSpc>
              <a:spcBef>
                <a:spcPts val="130"/>
              </a:spcBef>
            </a:pPr>
            <a:r>
              <a:rPr dirty="0" spc="350"/>
              <a:t>Anatomy</a:t>
            </a:r>
            <a:r>
              <a:rPr dirty="0" spc="-980"/>
              <a:t> </a:t>
            </a:r>
            <a:r>
              <a:rPr dirty="0" spc="660"/>
              <a:t>of</a:t>
            </a:r>
            <a:r>
              <a:rPr dirty="0" spc="-975"/>
              <a:t> </a:t>
            </a:r>
            <a:r>
              <a:rPr dirty="0" spc="-60"/>
              <a:t>a</a:t>
            </a:r>
            <a:r>
              <a:rPr dirty="0" spc="-975"/>
              <a:t> </a:t>
            </a:r>
            <a:r>
              <a:rPr dirty="0" spc="210"/>
              <a:t>confusion</a:t>
            </a:r>
            <a:r>
              <a:rPr dirty="0" spc="-980"/>
              <a:t> </a:t>
            </a:r>
            <a:r>
              <a:rPr dirty="0" spc="310"/>
              <a:t>matrix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647638" y="4425018"/>
            <a:ext cx="10668000" cy="5911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56235" indent="-344170">
              <a:lnSpc>
                <a:spcPct val="100000"/>
              </a:lnSpc>
              <a:spcBef>
                <a:spcPts val="110"/>
              </a:spcBef>
              <a:buClr>
                <a:srgbClr val="FFFFFF"/>
              </a:buClr>
              <a:buSzPct val="144594"/>
              <a:buChar char="•"/>
              <a:tabLst>
                <a:tab pos="356870" algn="l"/>
              </a:tabLst>
            </a:pPr>
            <a:r>
              <a:rPr dirty="0" sz="3700">
                <a:solidFill>
                  <a:srgbClr val="61D836"/>
                </a:solidFill>
                <a:latin typeface="Arial"/>
                <a:cs typeface="Arial"/>
              </a:rPr>
              <a:t>True</a:t>
            </a:r>
            <a:r>
              <a:rPr dirty="0" sz="3700" spc="-210">
                <a:solidFill>
                  <a:srgbClr val="61D836"/>
                </a:solidFill>
                <a:latin typeface="Arial"/>
                <a:cs typeface="Arial"/>
              </a:rPr>
              <a:t> </a:t>
            </a:r>
            <a:r>
              <a:rPr dirty="0" sz="3700" spc="150">
                <a:solidFill>
                  <a:srgbClr val="61D836"/>
                </a:solidFill>
                <a:latin typeface="Arial"/>
                <a:cs typeface="Arial"/>
              </a:rPr>
              <a:t>positive</a:t>
            </a:r>
            <a:r>
              <a:rPr dirty="0" sz="3700" spc="-204">
                <a:solidFill>
                  <a:srgbClr val="61D836"/>
                </a:solidFill>
                <a:latin typeface="Arial"/>
                <a:cs typeface="Arial"/>
              </a:rPr>
              <a:t> </a:t>
            </a:r>
            <a:r>
              <a:rPr dirty="0" sz="370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dirty="0" sz="37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19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dirty="0" sz="37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190">
                <a:solidFill>
                  <a:srgbClr val="FFFFFF"/>
                </a:solidFill>
                <a:latin typeface="Arial"/>
                <a:cs typeface="Arial"/>
              </a:rPr>
              <a:t>predicts</a:t>
            </a:r>
            <a:r>
              <a:rPr dirty="0" sz="37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-475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37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175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dirty="0" sz="37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295">
                <a:solidFill>
                  <a:srgbClr val="FFFFFF"/>
                </a:solidFill>
                <a:latin typeface="Arial"/>
                <a:cs typeface="Arial"/>
              </a:rPr>
              <a:t>truth</a:t>
            </a:r>
            <a:r>
              <a:rPr dirty="0" sz="37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-1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37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-525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3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622238" y="5032329"/>
            <a:ext cx="11078210" cy="18484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635" indent="-344170">
              <a:lnSpc>
                <a:spcPct val="100000"/>
              </a:lnSpc>
              <a:spcBef>
                <a:spcPts val="110"/>
              </a:spcBef>
              <a:buClr>
                <a:srgbClr val="FFFFFF"/>
              </a:buClr>
              <a:buSzPct val="144594"/>
              <a:buChar char="•"/>
              <a:tabLst>
                <a:tab pos="382270" algn="l"/>
              </a:tabLst>
            </a:pPr>
            <a:r>
              <a:rPr dirty="0" sz="3700">
                <a:solidFill>
                  <a:srgbClr val="61D836"/>
                </a:solidFill>
                <a:latin typeface="Arial"/>
                <a:cs typeface="Arial"/>
              </a:rPr>
              <a:t>True</a:t>
            </a:r>
            <a:r>
              <a:rPr dirty="0" sz="3700" spc="-210">
                <a:solidFill>
                  <a:srgbClr val="61D836"/>
                </a:solidFill>
                <a:latin typeface="Arial"/>
                <a:cs typeface="Arial"/>
              </a:rPr>
              <a:t> </a:t>
            </a:r>
            <a:r>
              <a:rPr dirty="0" sz="3700" spc="150">
                <a:solidFill>
                  <a:srgbClr val="61D836"/>
                </a:solidFill>
                <a:latin typeface="Arial"/>
                <a:cs typeface="Arial"/>
              </a:rPr>
              <a:t>negative</a:t>
            </a:r>
            <a:r>
              <a:rPr dirty="0" sz="3700" spc="-210">
                <a:solidFill>
                  <a:srgbClr val="61D836"/>
                </a:solidFill>
                <a:latin typeface="Arial"/>
                <a:cs typeface="Arial"/>
              </a:rPr>
              <a:t> </a:t>
            </a:r>
            <a:r>
              <a:rPr dirty="0" sz="370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dirty="0" sz="37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19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dirty="0" sz="37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190">
                <a:solidFill>
                  <a:srgbClr val="FFFFFF"/>
                </a:solidFill>
                <a:latin typeface="Arial"/>
                <a:cs typeface="Arial"/>
              </a:rPr>
              <a:t>predicts</a:t>
            </a:r>
            <a:r>
              <a:rPr dirty="0" sz="37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204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z="37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175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dirty="0" sz="37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295">
                <a:solidFill>
                  <a:srgbClr val="FFFFFF"/>
                </a:solidFill>
                <a:latin typeface="Arial"/>
                <a:cs typeface="Arial"/>
              </a:rPr>
              <a:t>truth</a:t>
            </a:r>
            <a:r>
              <a:rPr dirty="0" sz="37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-1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37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155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3700">
              <a:latin typeface="Arial"/>
              <a:cs typeface="Arial"/>
            </a:endParaRPr>
          </a:p>
          <a:p>
            <a:pPr marL="381635" indent="-344170">
              <a:lnSpc>
                <a:spcPct val="100000"/>
              </a:lnSpc>
              <a:spcBef>
                <a:spcPts val="340"/>
              </a:spcBef>
              <a:buClr>
                <a:srgbClr val="FFFFFF"/>
              </a:buClr>
              <a:buSzPct val="144594"/>
              <a:buChar char="•"/>
              <a:tabLst>
                <a:tab pos="382270" algn="l"/>
              </a:tabLst>
            </a:pPr>
            <a:r>
              <a:rPr dirty="0" sz="3700" spc="-65">
                <a:solidFill>
                  <a:srgbClr val="FF644E"/>
                </a:solidFill>
                <a:latin typeface="Arial"/>
                <a:cs typeface="Arial"/>
              </a:rPr>
              <a:t>False</a:t>
            </a:r>
            <a:r>
              <a:rPr dirty="0" sz="3700" spc="-229">
                <a:solidFill>
                  <a:srgbClr val="FF644E"/>
                </a:solidFill>
                <a:latin typeface="Arial"/>
                <a:cs typeface="Arial"/>
              </a:rPr>
              <a:t> </a:t>
            </a:r>
            <a:r>
              <a:rPr dirty="0" sz="3700" spc="150">
                <a:solidFill>
                  <a:srgbClr val="FF644E"/>
                </a:solidFill>
                <a:latin typeface="Arial"/>
                <a:cs typeface="Arial"/>
              </a:rPr>
              <a:t>positive</a:t>
            </a:r>
            <a:r>
              <a:rPr dirty="0" sz="3700" spc="-225">
                <a:solidFill>
                  <a:srgbClr val="FF644E"/>
                </a:solidFill>
                <a:latin typeface="Arial"/>
                <a:cs typeface="Arial"/>
              </a:rPr>
              <a:t> </a:t>
            </a:r>
            <a:r>
              <a:rPr dirty="0" sz="370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dirty="0" sz="3700" spc="-2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19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dirty="0" sz="3700" spc="-2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190">
                <a:solidFill>
                  <a:srgbClr val="FFFFFF"/>
                </a:solidFill>
                <a:latin typeface="Arial"/>
                <a:cs typeface="Arial"/>
              </a:rPr>
              <a:t>predicts</a:t>
            </a:r>
            <a:r>
              <a:rPr dirty="0" sz="3700" spc="-2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-475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3700" spc="-22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175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dirty="0" sz="3700" spc="-2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295">
                <a:solidFill>
                  <a:srgbClr val="FFFFFF"/>
                </a:solidFill>
                <a:latin typeface="Arial"/>
                <a:cs typeface="Arial"/>
              </a:rPr>
              <a:t>truth</a:t>
            </a:r>
            <a:r>
              <a:rPr dirty="0" sz="3700" spc="-2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-1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3700" spc="-2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155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3700">
              <a:latin typeface="Arial"/>
              <a:cs typeface="Arial"/>
            </a:endParaRPr>
          </a:p>
          <a:p>
            <a:pPr marL="381635" indent="-344170">
              <a:lnSpc>
                <a:spcPct val="100000"/>
              </a:lnSpc>
              <a:spcBef>
                <a:spcPts val="345"/>
              </a:spcBef>
              <a:buClr>
                <a:srgbClr val="FFFFFF"/>
              </a:buClr>
              <a:buSzPct val="144594"/>
              <a:buChar char="•"/>
              <a:tabLst>
                <a:tab pos="382270" algn="l"/>
              </a:tabLst>
            </a:pPr>
            <a:r>
              <a:rPr dirty="0" sz="3700" spc="-65">
                <a:solidFill>
                  <a:srgbClr val="FF644E"/>
                </a:solidFill>
                <a:latin typeface="Arial"/>
                <a:cs typeface="Arial"/>
              </a:rPr>
              <a:t>False</a:t>
            </a:r>
            <a:r>
              <a:rPr dirty="0" sz="3700" spc="-229">
                <a:solidFill>
                  <a:srgbClr val="FF644E"/>
                </a:solidFill>
                <a:latin typeface="Arial"/>
                <a:cs typeface="Arial"/>
              </a:rPr>
              <a:t> </a:t>
            </a:r>
            <a:r>
              <a:rPr dirty="0" sz="3700" spc="150">
                <a:solidFill>
                  <a:srgbClr val="FF644E"/>
                </a:solidFill>
                <a:latin typeface="Arial"/>
                <a:cs typeface="Arial"/>
              </a:rPr>
              <a:t>negative</a:t>
            </a:r>
            <a:r>
              <a:rPr dirty="0" sz="3700" spc="-229">
                <a:solidFill>
                  <a:srgbClr val="FF644E"/>
                </a:solidFill>
                <a:latin typeface="Arial"/>
                <a:cs typeface="Arial"/>
              </a:rPr>
              <a:t> </a:t>
            </a:r>
            <a:r>
              <a:rPr dirty="0" sz="370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dirty="0" sz="3700" spc="-22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19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dirty="0" sz="3700" spc="-22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190">
                <a:solidFill>
                  <a:srgbClr val="FFFFFF"/>
                </a:solidFill>
                <a:latin typeface="Arial"/>
                <a:cs typeface="Arial"/>
              </a:rPr>
              <a:t>predicts</a:t>
            </a:r>
            <a:r>
              <a:rPr dirty="0" sz="3700" spc="-22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204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z="3700" spc="-22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175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dirty="0" sz="3700" spc="-22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295">
                <a:solidFill>
                  <a:srgbClr val="FFFFFF"/>
                </a:solidFill>
                <a:latin typeface="Arial"/>
                <a:cs typeface="Arial"/>
              </a:rPr>
              <a:t>truth</a:t>
            </a:r>
            <a:r>
              <a:rPr dirty="0" sz="3700" spc="-22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-1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3700" spc="-22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-525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37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146039" y="5029069"/>
            <a:ext cx="570865" cy="2098675"/>
          </a:xfrm>
          <a:prstGeom prst="rect">
            <a:avLst/>
          </a:prstGeom>
        </p:spPr>
        <p:txBody>
          <a:bodyPr wrap="square" lIns="0" tIns="1587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00" spc="-25" b="1">
                <a:solidFill>
                  <a:srgbClr val="FFFFFF"/>
                </a:solidFill>
                <a:latin typeface="Arial"/>
                <a:cs typeface="Arial"/>
              </a:rPr>
              <a:t>True</a:t>
            </a:r>
            <a:r>
              <a:rPr dirty="0" sz="3300" spc="-2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Label</a:t>
            </a:r>
            <a:endParaRPr sz="3300">
              <a:latin typeface="Arial"/>
              <a:cs typeface="Arial"/>
            </a:endParaRPr>
          </a:p>
        </p:txBody>
      </p:sp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2222265" y="3963978"/>
          <a:ext cx="4227195" cy="4227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3280"/>
                <a:gridCol w="2113280"/>
              </a:tblGrid>
              <a:tr h="21139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 algn="ctr" marR="11430">
                        <a:lnSpc>
                          <a:spcPct val="100000"/>
                        </a:lnSpc>
                      </a:pPr>
                      <a:r>
                        <a:rPr dirty="0" sz="2300">
                          <a:solidFill>
                            <a:srgbClr val="FFFFFF"/>
                          </a:solidFill>
                          <a:latin typeface="HelveticaNeue-Medium"/>
                          <a:cs typeface="HelveticaNeue-Medium"/>
                        </a:rPr>
                        <a:t>99 </a:t>
                      </a:r>
                      <a:r>
                        <a:rPr dirty="0" sz="2300" spc="-10">
                          <a:solidFill>
                            <a:srgbClr val="FFFFFF"/>
                          </a:solidFill>
                          <a:latin typeface="HelveticaNeue-Medium"/>
                          <a:cs typeface="HelveticaNeue-Medium"/>
                        </a:rPr>
                        <a:t>(98.0%)</a:t>
                      </a:r>
                      <a:endParaRPr sz="2300">
                        <a:latin typeface="HelveticaNeue-Medium"/>
                        <a:cs typeface="HelveticaNeue-Medium"/>
                      </a:endParaRPr>
                    </a:p>
                  </a:txBody>
                  <a:tcPr marL="0" marR="0" marB="0" marT="0">
                    <a:lnR w="57150">
                      <a:solidFill>
                        <a:srgbClr val="000000"/>
                      </a:solidFill>
                      <a:prstDash val="solid"/>
                    </a:lnR>
                    <a:lnB w="57150">
                      <a:solidFill>
                        <a:srgbClr val="000000"/>
                      </a:solidFill>
                      <a:prstDash val="solid"/>
                    </a:lnB>
                    <a:solidFill>
                      <a:srgbClr val="00A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 algn="ctr" marL="19050">
                        <a:lnSpc>
                          <a:spcPct val="100000"/>
                        </a:lnSpc>
                      </a:pPr>
                      <a:r>
                        <a:rPr dirty="0" sz="2300">
                          <a:solidFill>
                            <a:srgbClr val="FFFFFF"/>
                          </a:solidFill>
                          <a:latin typeface="HelveticaNeue-Medium"/>
                          <a:cs typeface="HelveticaNeue-Medium"/>
                        </a:rPr>
                        <a:t>2 </a:t>
                      </a:r>
                      <a:r>
                        <a:rPr dirty="0" sz="2300" spc="-10">
                          <a:solidFill>
                            <a:srgbClr val="FFFFFF"/>
                          </a:solidFill>
                          <a:latin typeface="HelveticaNeue-Medium"/>
                          <a:cs typeface="HelveticaNeue-Medium"/>
                        </a:rPr>
                        <a:t>(2.0%)</a:t>
                      </a:r>
                      <a:endParaRPr sz="2300">
                        <a:latin typeface="HelveticaNeue-Medium"/>
                        <a:cs typeface="HelveticaNeue-Medium"/>
                      </a:endParaRPr>
                    </a:p>
                  </a:txBody>
                  <a:tcPr marL="0" marR="0" marB="0" marT="0">
                    <a:lnL w="57150">
                      <a:solidFill>
                        <a:srgbClr val="000000"/>
                      </a:solidFill>
                      <a:prstDash val="solid"/>
                    </a:lnL>
                    <a:lnB w="57150">
                      <a:solidFill>
                        <a:srgbClr val="000000"/>
                      </a:solidFill>
                      <a:prstDash val="solid"/>
                    </a:lnB>
                    <a:solidFill>
                      <a:srgbClr val="56C1FF"/>
                    </a:solidFill>
                  </a:tcPr>
                </a:tc>
              </a:tr>
              <a:tr h="21139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  <a:p>
                      <a:pPr algn="ctr" marR="114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300">
                          <a:solidFill>
                            <a:srgbClr val="FFFFFF"/>
                          </a:solidFill>
                          <a:latin typeface="HelveticaNeue-Medium"/>
                          <a:cs typeface="HelveticaNeue-Medium"/>
                        </a:rPr>
                        <a:t>0 </a:t>
                      </a:r>
                      <a:r>
                        <a:rPr dirty="0" sz="2300" spc="-10">
                          <a:solidFill>
                            <a:srgbClr val="FFFFFF"/>
                          </a:solidFill>
                          <a:latin typeface="HelveticaNeue-Medium"/>
                          <a:cs typeface="HelveticaNeue-Medium"/>
                        </a:rPr>
                        <a:t>(0.0%)</a:t>
                      </a:r>
                      <a:endParaRPr sz="2300">
                        <a:latin typeface="HelveticaNeue-Medium"/>
                        <a:cs typeface="HelveticaNeue-Medium"/>
                      </a:endParaRPr>
                    </a:p>
                  </a:txBody>
                  <a:tcPr marL="0" marR="0" marB="0" marT="0">
                    <a:lnR w="5715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solidFill>
                      <a:srgbClr val="56C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  <a:p>
                      <a:pPr algn="ctr" marL="190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300">
                          <a:solidFill>
                            <a:srgbClr val="FFFFFF"/>
                          </a:solidFill>
                          <a:latin typeface="HelveticaNeue-Medium"/>
                          <a:cs typeface="HelveticaNeue-Medium"/>
                        </a:rPr>
                        <a:t>99 </a:t>
                      </a:r>
                      <a:r>
                        <a:rPr dirty="0" sz="2300" spc="-10">
                          <a:solidFill>
                            <a:srgbClr val="FFFFFF"/>
                          </a:solidFill>
                          <a:latin typeface="HelveticaNeue-Medium"/>
                          <a:cs typeface="HelveticaNeue-Medium"/>
                        </a:rPr>
                        <a:t>(100.0%)</a:t>
                      </a:r>
                      <a:endParaRPr sz="2300">
                        <a:latin typeface="HelveticaNeue-Medium"/>
                        <a:cs typeface="HelveticaNeue-Medium"/>
                      </a:endParaRPr>
                    </a:p>
                  </a:txBody>
                  <a:tcPr marL="0" marR="0" marB="0" marT="0">
                    <a:lnL w="57150">
                      <a:solidFill>
                        <a:srgbClr val="000000"/>
                      </a:solidFill>
                      <a:prstDash val="solid"/>
                    </a:lnL>
                    <a:lnT w="57150">
                      <a:solidFill>
                        <a:srgbClr val="000000"/>
                      </a:solidFill>
                      <a:prstDash val="solid"/>
                    </a:lnT>
                    <a:solidFill>
                      <a:srgbClr val="00A2FF"/>
                    </a:solidFill>
                  </a:tcPr>
                </a:tc>
              </a:tr>
            </a:tbl>
          </a:graphicData>
        </a:graphic>
      </p:graphicFrame>
      <p:sp>
        <p:nvSpPr>
          <p:cNvPr id="7" name="object 7" descr=""/>
          <p:cNvSpPr txBox="1"/>
          <p:nvPr/>
        </p:nvSpPr>
        <p:spPr>
          <a:xfrm>
            <a:off x="1933028" y="4796385"/>
            <a:ext cx="217804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245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961456" y="6930604"/>
            <a:ext cx="3955415" cy="228854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30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4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050">
              <a:latin typeface="Arial"/>
              <a:cs typeface="Arial"/>
            </a:endParaRPr>
          </a:p>
          <a:p>
            <a:pPr marL="1211580">
              <a:lnSpc>
                <a:spcPct val="100000"/>
              </a:lnSpc>
              <a:tabLst>
                <a:tab pos="3372485" algn="l"/>
              </a:tabLst>
            </a:pPr>
            <a:r>
              <a:rPr dirty="0" sz="2450" spc="95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z="245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450" spc="-35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450">
              <a:latin typeface="Arial"/>
              <a:cs typeface="Arial"/>
            </a:endParaRPr>
          </a:p>
          <a:p>
            <a:pPr algn="ctr" marL="792480">
              <a:lnSpc>
                <a:spcPct val="100000"/>
              </a:lnSpc>
              <a:spcBef>
                <a:spcPts val="755"/>
              </a:spcBef>
            </a:pPr>
            <a:r>
              <a:rPr dirty="0" sz="3300" b="1">
                <a:solidFill>
                  <a:srgbClr val="FFFFFF"/>
                </a:solidFill>
                <a:latin typeface="Arial"/>
                <a:cs typeface="Arial"/>
              </a:rPr>
              <a:t>Predicted</a:t>
            </a:r>
            <a:r>
              <a:rPr dirty="0" sz="3300" spc="1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Label</a:t>
            </a:r>
            <a:endParaRPr sz="33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183137" y="2945216"/>
            <a:ext cx="4305300" cy="654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00" spc="-20" b="1">
                <a:solidFill>
                  <a:srgbClr val="FFFFFF"/>
                </a:solidFill>
                <a:latin typeface="Arial"/>
                <a:cs typeface="Arial"/>
              </a:rPr>
              <a:t>Confusion</a:t>
            </a:r>
            <a:r>
              <a:rPr dirty="0" sz="4100" spc="-2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100" spc="70" b="1">
                <a:solidFill>
                  <a:srgbClr val="FFFFFF"/>
                </a:solidFill>
                <a:latin typeface="Arial"/>
                <a:cs typeface="Arial"/>
              </a:rPr>
              <a:t>Matrix</a:t>
            </a:r>
            <a:endParaRPr sz="4100">
              <a:latin typeface="Arial"/>
              <a:cs typeface="Arial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1984545" y="3761763"/>
            <a:ext cx="4660900" cy="4660900"/>
          </a:xfrm>
          <a:custGeom>
            <a:avLst/>
            <a:gdLst/>
            <a:ahLst/>
            <a:cxnLst/>
            <a:rect l="l" t="t" r="r" b="b"/>
            <a:pathLst>
              <a:path w="4660900" h="4660900">
                <a:moveTo>
                  <a:pt x="254889" y="254889"/>
                </a:moveTo>
                <a:lnTo>
                  <a:pt x="288772" y="221858"/>
                </a:lnTo>
                <a:lnTo>
                  <a:pt x="326279" y="187078"/>
                </a:lnTo>
                <a:lnTo>
                  <a:pt x="365775" y="152443"/>
                </a:lnTo>
                <a:lnTo>
                  <a:pt x="405624" y="119845"/>
                </a:lnTo>
                <a:lnTo>
                  <a:pt x="444191" y="91175"/>
                </a:lnTo>
                <a:lnTo>
                  <a:pt x="479842" y="68325"/>
                </a:lnTo>
                <a:lnTo>
                  <a:pt x="557227" y="34040"/>
                </a:lnTo>
                <a:lnTo>
                  <a:pt x="604644" y="19147"/>
                </a:lnTo>
                <a:lnTo>
                  <a:pt x="652911" y="8510"/>
                </a:lnTo>
                <a:lnTo>
                  <a:pt x="701743" y="2127"/>
                </a:lnTo>
                <a:lnTo>
                  <a:pt x="750858" y="0"/>
                </a:lnTo>
                <a:lnTo>
                  <a:pt x="799973" y="2127"/>
                </a:lnTo>
                <a:lnTo>
                  <a:pt x="848805" y="8509"/>
                </a:lnTo>
                <a:lnTo>
                  <a:pt x="897072" y="19147"/>
                </a:lnTo>
                <a:lnTo>
                  <a:pt x="944489" y="34040"/>
                </a:lnTo>
                <a:lnTo>
                  <a:pt x="990774" y="53187"/>
                </a:lnTo>
                <a:lnTo>
                  <a:pt x="1052266" y="88155"/>
                </a:lnTo>
                <a:lnTo>
                  <a:pt x="1084786" y="111490"/>
                </a:lnTo>
                <a:lnTo>
                  <a:pt x="1118998" y="138800"/>
                </a:lnTo>
                <a:lnTo>
                  <a:pt x="1155283" y="170138"/>
                </a:lnTo>
                <a:lnTo>
                  <a:pt x="1194021" y="205561"/>
                </a:lnTo>
                <a:lnTo>
                  <a:pt x="1235593" y="245122"/>
                </a:lnTo>
                <a:lnTo>
                  <a:pt x="1280380" y="288876"/>
                </a:lnTo>
                <a:lnTo>
                  <a:pt x="1328763" y="336879"/>
                </a:lnTo>
                <a:lnTo>
                  <a:pt x="1381124" y="389185"/>
                </a:lnTo>
                <a:lnTo>
                  <a:pt x="4271577" y="3279639"/>
                </a:lnTo>
                <a:lnTo>
                  <a:pt x="4323883" y="3331999"/>
                </a:lnTo>
                <a:lnTo>
                  <a:pt x="4371886" y="3380382"/>
                </a:lnTo>
                <a:lnTo>
                  <a:pt x="4415641" y="3425170"/>
                </a:lnTo>
                <a:lnTo>
                  <a:pt x="4455202" y="3466742"/>
                </a:lnTo>
                <a:lnTo>
                  <a:pt x="4490624" y="3505479"/>
                </a:lnTo>
                <a:lnTo>
                  <a:pt x="4521962" y="3541764"/>
                </a:lnTo>
                <a:lnTo>
                  <a:pt x="4549272" y="3575976"/>
                </a:lnTo>
                <a:lnTo>
                  <a:pt x="4572607" y="3608497"/>
                </a:lnTo>
                <a:lnTo>
                  <a:pt x="4607575" y="3669988"/>
                </a:lnTo>
                <a:lnTo>
                  <a:pt x="4626723" y="3716273"/>
                </a:lnTo>
                <a:lnTo>
                  <a:pt x="4641615" y="3763691"/>
                </a:lnTo>
                <a:lnTo>
                  <a:pt x="4652253" y="3811957"/>
                </a:lnTo>
                <a:lnTo>
                  <a:pt x="4658635" y="3860789"/>
                </a:lnTo>
                <a:lnTo>
                  <a:pt x="4660763" y="3909904"/>
                </a:lnTo>
                <a:lnTo>
                  <a:pt x="4658635" y="3959019"/>
                </a:lnTo>
                <a:lnTo>
                  <a:pt x="4652253" y="4007852"/>
                </a:lnTo>
                <a:lnTo>
                  <a:pt x="4641615" y="4056118"/>
                </a:lnTo>
                <a:lnTo>
                  <a:pt x="4626722" y="4103535"/>
                </a:lnTo>
                <a:lnTo>
                  <a:pt x="4607575" y="4149820"/>
                </a:lnTo>
                <a:lnTo>
                  <a:pt x="4569588" y="4216571"/>
                </a:lnTo>
                <a:lnTo>
                  <a:pt x="4540917" y="4255139"/>
                </a:lnTo>
                <a:lnTo>
                  <a:pt x="4508319" y="4294988"/>
                </a:lnTo>
                <a:lnTo>
                  <a:pt x="4473684" y="4334483"/>
                </a:lnTo>
                <a:lnTo>
                  <a:pt x="4438905" y="4371990"/>
                </a:lnTo>
                <a:lnTo>
                  <a:pt x="4405873" y="4405873"/>
                </a:lnTo>
                <a:lnTo>
                  <a:pt x="4371990" y="4438905"/>
                </a:lnTo>
                <a:lnTo>
                  <a:pt x="4334483" y="4473684"/>
                </a:lnTo>
                <a:lnTo>
                  <a:pt x="4294988" y="4508319"/>
                </a:lnTo>
                <a:lnTo>
                  <a:pt x="4255139" y="4540917"/>
                </a:lnTo>
                <a:lnTo>
                  <a:pt x="4216571" y="4569588"/>
                </a:lnTo>
                <a:lnTo>
                  <a:pt x="4180920" y="4592437"/>
                </a:lnTo>
                <a:lnTo>
                  <a:pt x="4103535" y="4626722"/>
                </a:lnTo>
                <a:lnTo>
                  <a:pt x="4056118" y="4641615"/>
                </a:lnTo>
                <a:lnTo>
                  <a:pt x="4007852" y="4652253"/>
                </a:lnTo>
                <a:lnTo>
                  <a:pt x="3959019" y="4658635"/>
                </a:lnTo>
                <a:lnTo>
                  <a:pt x="3909904" y="4660763"/>
                </a:lnTo>
                <a:lnTo>
                  <a:pt x="3860789" y="4658635"/>
                </a:lnTo>
                <a:lnTo>
                  <a:pt x="3811957" y="4652253"/>
                </a:lnTo>
                <a:lnTo>
                  <a:pt x="3763691" y="4641615"/>
                </a:lnTo>
                <a:lnTo>
                  <a:pt x="3716274" y="4626723"/>
                </a:lnTo>
                <a:lnTo>
                  <a:pt x="3669988" y="4607575"/>
                </a:lnTo>
                <a:lnTo>
                  <a:pt x="3608497" y="4572607"/>
                </a:lnTo>
                <a:lnTo>
                  <a:pt x="3575976" y="4549272"/>
                </a:lnTo>
                <a:lnTo>
                  <a:pt x="3541764" y="4521962"/>
                </a:lnTo>
                <a:lnTo>
                  <a:pt x="3505479" y="4490624"/>
                </a:lnTo>
                <a:lnTo>
                  <a:pt x="3466742" y="4455202"/>
                </a:lnTo>
                <a:lnTo>
                  <a:pt x="3425170" y="4415641"/>
                </a:lnTo>
                <a:lnTo>
                  <a:pt x="3380383" y="4371886"/>
                </a:lnTo>
                <a:lnTo>
                  <a:pt x="3331999" y="4323883"/>
                </a:lnTo>
                <a:lnTo>
                  <a:pt x="3279639" y="4271577"/>
                </a:lnTo>
                <a:lnTo>
                  <a:pt x="389185" y="1381124"/>
                </a:lnTo>
                <a:lnTo>
                  <a:pt x="336879" y="1328763"/>
                </a:lnTo>
                <a:lnTo>
                  <a:pt x="288876" y="1280380"/>
                </a:lnTo>
                <a:lnTo>
                  <a:pt x="245122" y="1235593"/>
                </a:lnTo>
                <a:lnTo>
                  <a:pt x="205561" y="1194021"/>
                </a:lnTo>
                <a:lnTo>
                  <a:pt x="170138" y="1155283"/>
                </a:lnTo>
                <a:lnTo>
                  <a:pt x="138800" y="1118998"/>
                </a:lnTo>
                <a:lnTo>
                  <a:pt x="111491" y="1084786"/>
                </a:lnTo>
                <a:lnTo>
                  <a:pt x="88155" y="1052265"/>
                </a:lnTo>
                <a:lnTo>
                  <a:pt x="53188" y="990774"/>
                </a:lnTo>
                <a:lnTo>
                  <a:pt x="34040" y="944489"/>
                </a:lnTo>
                <a:lnTo>
                  <a:pt x="19147" y="897072"/>
                </a:lnTo>
                <a:lnTo>
                  <a:pt x="8510" y="848805"/>
                </a:lnTo>
                <a:lnTo>
                  <a:pt x="2127" y="799973"/>
                </a:lnTo>
                <a:lnTo>
                  <a:pt x="0" y="750858"/>
                </a:lnTo>
                <a:lnTo>
                  <a:pt x="2127" y="701743"/>
                </a:lnTo>
                <a:lnTo>
                  <a:pt x="8510" y="652911"/>
                </a:lnTo>
                <a:lnTo>
                  <a:pt x="19147" y="604644"/>
                </a:lnTo>
                <a:lnTo>
                  <a:pt x="34040" y="557227"/>
                </a:lnTo>
                <a:lnTo>
                  <a:pt x="53188" y="510942"/>
                </a:lnTo>
                <a:lnTo>
                  <a:pt x="91175" y="444191"/>
                </a:lnTo>
                <a:lnTo>
                  <a:pt x="119845" y="405624"/>
                </a:lnTo>
                <a:lnTo>
                  <a:pt x="152443" y="365775"/>
                </a:lnTo>
                <a:lnTo>
                  <a:pt x="187078" y="326279"/>
                </a:lnTo>
                <a:lnTo>
                  <a:pt x="221857" y="288772"/>
                </a:lnTo>
                <a:lnTo>
                  <a:pt x="254889" y="254889"/>
                </a:lnTo>
                <a:close/>
              </a:path>
            </a:pathLst>
          </a:custGeom>
          <a:ln w="83767">
            <a:solidFill>
              <a:srgbClr val="61D83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 rot="21480000">
            <a:off x="6721468" y="7781884"/>
            <a:ext cx="3397795" cy="419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870"/>
              </a:lnSpc>
            </a:pPr>
            <a:r>
              <a:rPr dirty="0" sz="3300" b="1">
                <a:solidFill>
                  <a:srgbClr val="61D836"/>
                </a:solidFill>
                <a:latin typeface="Bradley Hand"/>
                <a:cs typeface="Bradley Hand"/>
              </a:rPr>
              <a:t>Correct</a:t>
            </a:r>
            <a:r>
              <a:rPr dirty="0" sz="3300" spc="-114" b="1">
                <a:solidFill>
                  <a:srgbClr val="61D836"/>
                </a:solidFill>
                <a:latin typeface="Bradley Hand"/>
                <a:cs typeface="Bradley Hand"/>
              </a:rPr>
              <a:t> </a:t>
            </a:r>
            <a:r>
              <a:rPr dirty="0" sz="3300" spc="-10" b="1">
                <a:solidFill>
                  <a:srgbClr val="61D836"/>
                </a:solidFill>
                <a:latin typeface="Bradley Hand"/>
                <a:cs typeface="Bradley Hand"/>
              </a:rPr>
              <a:t>predictions</a:t>
            </a:r>
            <a:endParaRPr sz="3300">
              <a:latin typeface="Bradley Hand"/>
              <a:cs typeface="Bradley Hand"/>
            </a:endParaRPr>
          </a:p>
        </p:txBody>
      </p:sp>
      <p:sp>
        <p:nvSpPr>
          <p:cNvPr id="12" name="object 12" descr=""/>
          <p:cNvSpPr txBox="1"/>
          <p:nvPr/>
        </p:nvSpPr>
        <p:spPr>
          <a:xfrm rot="21480000">
            <a:off x="7089505" y="8252160"/>
            <a:ext cx="2697846" cy="419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865"/>
              </a:lnSpc>
            </a:pPr>
            <a:r>
              <a:rPr dirty="0" sz="3300" b="1">
                <a:solidFill>
                  <a:srgbClr val="61D836"/>
                </a:solidFill>
                <a:latin typeface="Bradley Hand"/>
                <a:cs typeface="Bradley Hand"/>
              </a:rPr>
              <a:t>(true</a:t>
            </a:r>
            <a:r>
              <a:rPr dirty="0" sz="3300" spc="-90" b="1">
                <a:solidFill>
                  <a:srgbClr val="61D836"/>
                </a:solidFill>
                <a:latin typeface="Bradley Hand"/>
                <a:cs typeface="Bradley Hand"/>
              </a:rPr>
              <a:t> </a:t>
            </a:r>
            <a:r>
              <a:rPr dirty="0" sz="3300" spc="-10" b="1">
                <a:solidFill>
                  <a:srgbClr val="61D836"/>
                </a:solidFill>
                <a:latin typeface="Bradley Hand"/>
                <a:cs typeface="Bradley Hand"/>
              </a:rPr>
              <a:t>positives,</a:t>
            </a:r>
            <a:endParaRPr sz="3300">
              <a:latin typeface="Bradley Hand"/>
              <a:cs typeface="Bradley Hand"/>
            </a:endParaRPr>
          </a:p>
        </p:txBody>
      </p:sp>
      <p:sp>
        <p:nvSpPr>
          <p:cNvPr id="13" name="object 13" descr=""/>
          <p:cNvSpPr txBox="1"/>
          <p:nvPr/>
        </p:nvSpPr>
        <p:spPr>
          <a:xfrm rot="21480000">
            <a:off x="7061942" y="8723083"/>
            <a:ext cx="2788840" cy="419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865"/>
              </a:lnSpc>
            </a:pPr>
            <a:r>
              <a:rPr dirty="0" sz="3300" b="1">
                <a:solidFill>
                  <a:srgbClr val="61D836"/>
                </a:solidFill>
                <a:latin typeface="Bradley Hand"/>
                <a:cs typeface="Bradley Hand"/>
              </a:rPr>
              <a:t>true</a:t>
            </a:r>
            <a:r>
              <a:rPr dirty="0" sz="3300" spc="-75" b="1">
                <a:solidFill>
                  <a:srgbClr val="61D836"/>
                </a:solidFill>
                <a:latin typeface="Bradley Hand"/>
                <a:cs typeface="Bradley Hand"/>
              </a:rPr>
              <a:t> </a:t>
            </a:r>
            <a:r>
              <a:rPr dirty="0" sz="3300" spc="-10" b="1">
                <a:solidFill>
                  <a:srgbClr val="61D836"/>
                </a:solidFill>
                <a:latin typeface="Bradley Hand"/>
                <a:cs typeface="Bradley Hand"/>
              </a:rPr>
              <a:t>negatives)</a:t>
            </a:r>
            <a:endParaRPr sz="3300">
              <a:latin typeface="Bradley Hand"/>
              <a:cs typeface="Bradley Hand"/>
            </a:endParaRPr>
          </a:p>
        </p:txBody>
      </p:sp>
      <p:sp>
        <p:nvSpPr>
          <p:cNvPr id="14" name="object 14" descr=""/>
          <p:cNvSpPr txBox="1"/>
          <p:nvPr/>
        </p:nvSpPr>
        <p:spPr>
          <a:xfrm rot="180000">
            <a:off x="6383333" y="3658374"/>
            <a:ext cx="2624478" cy="419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790"/>
              </a:lnSpc>
            </a:pPr>
            <a:r>
              <a:rPr dirty="0" sz="3300" b="1">
                <a:solidFill>
                  <a:srgbClr val="FF644E"/>
                </a:solidFill>
                <a:latin typeface="Bradley Hand"/>
                <a:cs typeface="Bradley Hand"/>
              </a:rPr>
              <a:t>False</a:t>
            </a:r>
            <a:r>
              <a:rPr dirty="0" sz="3300" spc="-110" b="1">
                <a:solidFill>
                  <a:srgbClr val="FF644E"/>
                </a:solidFill>
                <a:latin typeface="Bradley Hand"/>
                <a:cs typeface="Bradley Hand"/>
              </a:rPr>
              <a:t> </a:t>
            </a:r>
            <a:r>
              <a:rPr dirty="0" sz="3300" spc="-10" b="1">
                <a:solidFill>
                  <a:srgbClr val="FF644E"/>
                </a:solidFill>
                <a:latin typeface="Bradley Hand"/>
                <a:cs typeface="Bradley Hand"/>
              </a:rPr>
              <a:t>positives</a:t>
            </a:r>
            <a:endParaRPr sz="3300">
              <a:latin typeface="Bradley Hand"/>
              <a:cs typeface="Bradley Hand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6667676" y="4074048"/>
            <a:ext cx="1065530" cy="1104900"/>
            <a:chOff x="6667676" y="4074048"/>
            <a:chExt cx="1065530" cy="1104900"/>
          </a:xfrm>
        </p:grpSpPr>
        <p:sp>
          <p:nvSpPr>
            <p:cNvPr id="16" name="object 16" descr=""/>
            <p:cNvSpPr/>
            <p:nvPr/>
          </p:nvSpPr>
          <p:spPr>
            <a:xfrm>
              <a:off x="6757685" y="4084525"/>
              <a:ext cx="964565" cy="1044575"/>
            </a:xfrm>
            <a:custGeom>
              <a:avLst/>
              <a:gdLst/>
              <a:ahLst/>
              <a:cxnLst/>
              <a:rect l="l" t="t" r="r" b="b"/>
              <a:pathLst>
                <a:path w="964565" h="1044575">
                  <a:moveTo>
                    <a:pt x="0" y="1044385"/>
                  </a:moveTo>
                  <a:lnTo>
                    <a:pt x="67283" y="1040345"/>
                  </a:lnTo>
                  <a:lnTo>
                    <a:pt x="122356" y="1035174"/>
                  </a:lnTo>
                  <a:lnTo>
                    <a:pt x="175686" y="1028560"/>
                  </a:lnTo>
                  <a:lnTo>
                    <a:pt x="227271" y="1020501"/>
                  </a:lnTo>
                  <a:lnTo>
                    <a:pt x="277111" y="1010998"/>
                  </a:lnTo>
                  <a:lnTo>
                    <a:pt x="325208" y="1000051"/>
                  </a:lnTo>
                  <a:lnTo>
                    <a:pt x="371561" y="987659"/>
                  </a:lnTo>
                  <a:lnTo>
                    <a:pt x="416169" y="973823"/>
                  </a:lnTo>
                  <a:lnTo>
                    <a:pt x="459033" y="958542"/>
                  </a:lnTo>
                  <a:lnTo>
                    <a:pt x="500154" y="941817"/>
                  </a:lnTo>
                  <a:lnTo>
                    <a:pt x="539530" y="923648"/>
                  </a:lnTo>
                  <a:lnTo>
                    <a:pt x="577161" y="904034"/>
                  </a:lnTo>
                  <a:lnTo>
                    <a:pt x="613049" y="882976"/>
                  </a:lnTo>
                  <a:lnTo>
                    <a:pt x="647192" y="860474"/>
                  </a:lnTo>
                  <a:lnTo>
                    <a:pt x="679592" y="836527"/>
                  </a:lnTo>
                  <a:lnTo>
                    <a:pt x="710247" y="811136"/>
                  </a:lnTo>
                  <a:lnTo>
                    <a:pt x="739158" y="784301"/>
                  </a:lnTo>
                  <a:lnTo>
                    <a:pt x="766325" y="756021"/>
                  </a:lnTo>
                  <a:lnTo>
                    <a:pt x="791748" y="726297"/>
                  </a:lnTo>
                  <a:lnTo>
                    <a:pt x="815426" y="695128"/>
                  </a:lnTo>
                  <a:lnTo>
                    <a:pt x="837361" y="662515"/>
                  </a:lnTo>
                  <a:lnTo>
                    <a:pt x="857551" y="628458"/>
                  </a:lnTo>
                  <a:lnTo>
                    <a:pt x="875997" y="592957"/>
                  </a:lnTo>
                  <a:lnTo>
                    <a:pt x="892699" y="556011"/>
                  </a:lnTo>
                  <a:lnTo>
                    <a:pt x="907657" y="517620"/>
                  </a:lnTo>
                  <a:lnTo>
                    <a:pt x="920871" y="477786"/>
                  </a:lnTo>
                  <a:lnTo>
                    <a:pt x="932340" y="436507"/>
                  </a:lnTo>
                  <a:lnTo>
                    <a:pt x="942066" y="393783"/>
                  </a:lnTo>
                  <a:lnTo>
                    <a:pt x="950047" y="349616"/>
                  </a:lnTo>
                  <a:lnTo>
                    <a:pt x="956284" y="304004"/>
                  </a:lnTo>
                  <a:lnTo>
                    <a:pt x="960777" y="256947"/>
                  </a:lnTo>
                  <a:lnTo>
                    <a:pt x="963526" y="208446"/>
                  </a:lnTo>
                  <a:lnTo>
                    <a:pt x="964530" y="158501"/>
                  </a:lnTo>
                  <a:lnTo>
                    <a:pt x="963791" y="107112"/>
                  </a:lnTo>
                  <a:lnTo>
                    <a:pt x="961307" y="54278"/>
                  </a:lnTo>
                  <a:lnTo>
                    <a:pt x="957079" y="0"/>
                  </a:lnTo>
                </a:path>
              </a:pathLst>
            </a:custGeom>
            <a:ln w="20941">
              <a:solidFill>
                <a:srgbClr val="FF64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6667676" y="5078359"/>
              <a:ext cx="102235" cy="100965"/>
            </a:xfrm>
            <a:custGeom>
              <a:avLst/>
              <a:gdLst/>
              <a:ahLst/>
              <a:cxnLst/>
              <a:rect l="l" t="t" r="r" b="b"/>
              <a:pathLst>
                <a:path w="102234" h="100964">
                  <a:moveTo>
                    <a:pt x="98965" y="0"/>
                  </a:moveTo>
                  <a:lnTo>
                    <a:pt x="0" y="53254"/>
                  </a:lnTo>
                  <a:lnTo>
                    <a:pt x="101983" y="100475"/>
                  </a:lnTo>
                  <a:lnTo>
                    <a:pt x="98965" y="0"/>
                  </a:lnTo>
                  <a:close/>
                </a:path>
              </a:pathLst>
            </a:custGeom>
            <a:solidFill>
              <a:srgbClr val="FF644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 rot="21180000">
            <a:off x="149521" y="8568362"/>
            <a:ext cx="2827141" cy="419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915"/>
              </a:lnSpc>
            </a:pPr>
            <a:r>
              <a:rPr dirty="0" sz="3300" b="1">
                <a:solidFill>
                  <a:srgbClr val="FF644E"/>
                </a:solidFill>
                <a:latin typeface="Bradley Hand"/>
                <a:cs typeface="Bradley Hand"/>
              </a:rPr>
              <a:t>False</a:t>
            </a:r>
            <a:r>
              <a:rPr dirty="0" sz="3300" spc="-130" b="1">
                <a:solidFill>
                  <a:srgbClr val="FF644E"/>
                </a:solidFill>
                <a:latin typeface="Bradley Hand"/>
                <a:cs typeface="Bradley Hand"/>
              </a:rPr>
              <a:t> </a:t>
            </a:r>
            <a:r>
              <a:rPr dirty="0" baseline="1683" sz="4950" spc="-15" b="1">
                <a:solidFill>
                  <a:srgbClr val="FF644E"/>
                </a:solidFill>
                <a:latin typeface="Bradley Hand"/>
                <a:cs typeface="Bradley Hand"/>
              </a:rPr>
              <a:t>negatives</a:t>
            </a:r>
            <a:endParaRPr baseline="1683" sz="4950">
              <a:latin typeface="Bradley Hand"/>
              <a:cs typeface="Bradley Hand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1384549" y="7458026"/>
            <a:ext cx="705485" cy="1007110"/>
            <a:chOff x="1384549" y="7458026"/>
            <a:chExt cx="705485" cy="1007110"/>
          </a:xfrm>
        </p:grpSpPr>
        <p:sp>
          <p:nvSpPr>
            <p:cNvPr id="20" name="object 20" descr=""/>
            <p:cNvSpPr/>
            <p:nvPr/>
          </p:nvSpPr>
          <p:spPr>
            <a:xfrm>
              <a:off x="1395020" y="7500591"/>
              <a:ext cx="611505" cy="953769"/>
            </a:xfrm>
            <a:custGeom>
              <a:avLst/>
              <a:gdLst/>
              <a:ahLst/>
              <a:cxnLst/>
              <a:rect l="l" t="t" r="r" b="b"/>
              <a:pathLst>
                <a:path w="611505" h="953770">
                  <a:moveTo>
                    <a:pt x="611212" y="0"/>
                  </a:moveTo>
                  <a:lnTo>
                    <a:pt x="547237" y="28573"/>
                  </a:lnTo>
                  <a:lnTo>
                    <a:pt x="495521" y="53998"/>
                  </a:lnTo>
                  <a:lnTo>
                    <a:pt x="446370" y="80235"/>
                  </a:lnTo>
                  <a:lnTo>
                    <a:pt x="399786" y="107284"/>
                  </a:lnTo>
                  <a:lnTo>
                    <a:pt x="355767" y="135145"/>
                  </a:lnTo>
                  <a:lnTo>
                    <a:pt x="314314" y="163817"/>
                  </a:lnTo>
                  <a:lnTo>
                    <a:pt x="275426" y="193301"/>
                  </a:lnTo>
                  <a:lnTo>
                    <a:pt x="239105" y="223597"/>
                  </a:lnTo>
                  <a:lnTo>
                    <a:pt x="205349" y="254705"/>
                  </a:lnTo>
                  <a:lnTo>
                    <a:pt x="174159" y="286625"/>
                  </a:lnTo>
                  <a:lnTo>
                    <a:pt x="145534" y="319356"/>
                  </a:lnTo>
                  <a:lnTo>
                    <a:pt x="119475" y="352900"/>
                  </a:lnTo>
                  <a:lnTo>
                    <a:pt x="95982" y="387255"/>
                  </a:lnTo>
                  <a:lnTo>
                    <a:pt x="75055" y="422422"/>
                  </a:lnTo>
                  <a:lnTo>
                    <a:pt x="56693" y="458402"/>
                  </a:lnTo>
                  <a:lnTo>
                    <a:pt x="40897" y="495192"/>
                  </a:lnTo>
                  <a:lnTo>
                    <a:pt x="27667" y="532795"/>
                  </a:lnTo>
                  <a:lnTo>
                    <a:pt x="17002" y="571210"/>
                  </a:lnTo>
                  <a:lnTo>
                    <a:pt x="8903" y="610437"/>
                  </a:lnTo>
                  <a:lnTo>
                    <a:pt x="3369" y="650475"/>
                  </a:lnTo>
                  <a:lnTo>
                    <a:pt x="402" y="691325"/>
                  </a:lnTo>
                  <a:lnTo>
                    <a:pt x="0" y="732988"/>
                  </a:lnTo>
                  <a:lnTo>
                    <a:pt x="2163" y="775462"/>
                  </a:lnTo>
                  <a:lnTo>
                    <a:pt x="6892" y="818748"/>
                  </a:lnTo>
                  <a:lnTo>
                    <a:pt x="14187" y="862846"/>
                  </a:lnTo>
                  <a:lnTo>
                    <a:pt x="24047" y="907756"/>
                  </a:lnTo>
                  <a:lnTo>
                    <a:pt x="36473" y="953477"/>
                  </a:lnTo>
                </a:path>
              </a:pathLst>
            </a:custGeom>
            <a:ln w="20941">
              <a:solidFill>
                <a:srgbClr val="FF64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977528" y="7458026"/>
              <a:ext cx="112395" cy="93345"/>
            </a:xfrm>
            <a:custGeom>
              <a:avLst/>
              <a:gdLst/>
              <a:ahLst/>
              <a:cxnLst/>
              <a:rect l="l" t="t" r="r" b="b"/>
              <a:pathLst>
                <a:path w="112394" h="93345">
                  <a:moveTo>
                    <a:pt x="0" y="0"/>
                  </a:moveTo>
                  <a:lnTo>
                    <a:pt x="38023" y="93051"/>
                  </a:lnTo>
                  <a:lnTo>
                    <a:pt x="112063" y="85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44E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66726" y="72222"/>
            <a:ext cx="14157325" cy="14706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250" b="1">
                <a:latin typeface="Arial"/>
                <a:cs typeface="Arial"/>
              </a:rPr>
              <a:t>Where</a:t>
            </a:r>
            <a:r>
              <a:rPr dirty="0" spc="-645" b="1">
                <a:latin typeface="Arial"/>
                <a:cs typeface="Arial"/>
              </a:rPr>
              <a:t> </a:t>
            </a:r>
            <a:r>
              <a:rPr dirty="0" b="1">
                <a:latin typeface="Arial"/>
                <a:cs typeface="Arial"/>
              </a:rPr>
              <a:t>can</a:t>
            </a:r>
            <a:r>
              <a:rPr dirty="0" spc="-640" b="1">
                <a:latin typeface="Arial"/>
                <a:cs typeface="Arial"/>
              </a:rPr>
              <a:t> </a:t>
            </a:r>
            <a:r>
              <a:rPr dirty="0" spc="-85" b="1">
                <a:latin typeface="Arial"/>
                <a:cs typeface="Arial"/>
              </a:rPr>
              <a:t>you</a:t>
            </a:r>
            <a:r>
              <a:rPr dirty="0" spc="-640" b="1">
                <a:latin typeface="Arial"/>
                <a:cs typeface="Arial"/>
              </a:rPr>
              <a:t> </a:t>
            </a:r>
            <a:r>
              <a:rPr dirty="0" spc="450" b="1">
                <a:latin typeface="Arial"/>
                <a:cs typeface="Arial"/>
              </a:rPr>
              <a:t>get</a:t>
            </a:r>
            <a:r>
              <a:rPr dirty="0" spc="-640" b="1">
                <a:latin typeface="Arial"/>
                <a:cs typeface="Arial"/>
              </a:rPr>
              <a:t> </a:t>
            </a:r>
            <a:r>
              <a:rPr dirty="0" spc="-65" b="1">
                <a:latin typeface="Arial"/>
                <a:cs typeface="Arial"/>
              </a:rPr>
              <a:t>help?</a:t>
            </a:r>
          </a:p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3189" rIns="0" bIns="0" rtlCol="0" vert="horz">
            <a:spAutoFit/>
          </a:bodyPr>
          <a:lstStyle/>
          <a:p>
            <a:pPr marL="407034" indent="-344170">
              <a:lnSpc>
                <a:spcPct val="100000"/>
              </a:lnSpc>
              <a:spcBef>
                <a:spcPts val="969"/>
              </a:spcBef>
              <a:buSzPct val="145882"/>
              <a:buChar char="•"/>
              <a:tabLst>
                <a:tab pos="407670" algn="l"/>
              </a:tabLst>
            </a:pPr>
            <a:r>
              <a:rPr dirty="0" sz="4250" spc="105"/>
              <a:t>Follow</a:t>
            </a:r>
            <a:r>
              <a:rPr dirty="0" sz="4250" spc="-265"/>
              <a:t> </a:t>
            </a:r>
            <a:r>
              <a:rPr dirty="0" sz="4250" spc="165"/>
              <a:t>along</a:t>
            </a:r>
            <a:r>
              <a:rPr dirty="0" sz="4250" spc="-260"/>
              <a:t> </a:t>
            </a:r>
            <a:r>
              <a:rPr dirty="0" sz="4250" spc="320"/>
              <a:t>with</a:t>
            </a:r>
            <a:r>
              <a:rPr dirty="0" sz="4250" spc="-260"/>
              <a:t> </a:t>
            </a:r>
            <a:r>
              <a:rPr dirty="0" sz="4250" spc="295"/>
              <a:t>the</a:t>
            </a:r>
            <a:r>
              <a:rPr dirty="0" sz="4250" spc="-265"/>
              <a:t> </a:t>
            </a:r>
            <a:r>
              <a:rPr dirty="0" sz="4250" spc="229"/>
              <a:t>code</a:t>
            </a:r>
            <a:endParaRPr sz="4250"/>
          </a:p>
          <a:p>
            <a:pPr marL="407034" indent="-344170">
              <a:lnSpc>
                <a:spcPct val="100000"/>
              </a:lnSpc>
              <a:spcBef>
                <a:spcPts val="3190"/>
              </a:spcBef>
              <a:buSzPct val="145882"/>
              <a:buChar char="•"/>
              <a:tabLst>
                <a:tab pos="407670" algn="l"/>
              </a:tabLst>
            </a:pPr>
            <a:r>
              <a:rPr dirty="0" sz="4250" spc="105"/>
              <a:t>Try</a:t>
            </a:r>
            <a:r>
              <a:rPr dirty="0" sz="4250" spc="-270"/>
              <a:t> </a:t>
            </a:r>
            <a:r>
              <a:rPr dirty="0" sz="4250" spc="360"/>
              <a:t>it</a:t>
            </a:r>
            <a:r>
              <a:rPr dirty="0" sz="4250" spc="-265"/>
              <a:t> </a:t>
            </a:r>
            <a:r>
              <a:rPr dirty="0" sz="4250" spc="315"/>
              <a:t>for</a:t>
            </a:r>
            <a:r>
              <a:rPr dirty="0" sz="4250" spc="-270"/>
              <a:t> </a:t>
            </a:r>
            <a:r>
              <a:rPr dirty="0" sz="4250" spc="160"/>
              <a:t>yourself</a:t>
            </a:r>
            <a:endParaRPr sz="4250"/>
          </a:p>
          <a:p>
            <a:pPr marL="407034" indent="-344170">
              <a:lnSpc>
                <a:spcPct val="100000"/>
              </a:lnSpc>
              <a:spcBef>
                <a:spcPts val="3185"/>
              </a:spcBef>
              <a:buSzPct val="145882"/>
              <a:buChar char="•"/>
              <a:tabLst>
                <a:tab pos="407670" algn="l"/>
              </a:tabLst>
            </a:pPr>
            <a:r>
              <a:rPr dirty="0" sz="4250" spc="-40"/>
              <a:t>Press</a:t>
            </a:r>
            <a:r>
              <a:rPr dirty="0" sz="4250" spc="-254"/>
              <a:t> </a:t>
            </a:r>
            <a:r>
              <a:rPr dirty="0" sz="4250" spc="-145"/>
              <a:t>SHIFT</a:t>
            </a:r>
            <a:r>
              <a:rPr dirty="0" sz="4250" spc="-254"/>
              <a:t> </a:t>
            </a:r>
            <a:r>
              <a:rPr dirty="0" sz="4250"/>
              <a:t>+</a:t>
            </a:r>
            <a:r>
              <a:rPr dirty="0" sz="4250" spc="-254"/>
              <a:t> </a:t>
            </a:r>
            <a:r>
              <a:rPr dirty="0" sz="4250" spc="95"/>
              <a:t>CMD</a:t>
            </a:r>
            <a:r>
              <a:rPr dirty="0" sz="4250" spc="-254"/>
              <a:t> </a:t>
            </a:r>
            <a:r>
              <a:rPr dirty="0" sz="4250"/>
              <a:t>+</a:t>
            </a:r>
            <a:r>
              <a:rPr dirty="0" sz="4250" spc="-254"/>
              <a:t> </a:t>
            </a:r>
            <a:r>
              <a:rPr dirty="0" sz="4250" spc="-250"/>
              <a:t>SPACE </a:t>
            </a:r>
            <a:r>
              <a:rPr dirty="0" sz="4250" spc="425"/>
              <a:t>to</a:t>
            </a:r>
            <a:r>
              <a:rPr dirty="0" sz="4250" spc="-254"/>
              <a:t> </a:t>
            </a:r>
            <a:r>
              <a:rPr dirty="0" sz="4250" spc="145"/>
              <a:t>read</a:t>
            </a:r>
            <a:r>
              <a:rPr dirty="0" sz="4250" spc="-254"/>
              <a:t> </a:t>
            </a:r>
            <a:r>
              <a:rPr dirty="0" sz="4250" spc="295"/>
              <a:t>the</a:t>
            </a:r>
            <a:r>
              <a:rPr dirty="0" sz="4250" spc="-254"/>
              <a:t> </a:t>
            </a:r>
            <a:r>
              <a:rPr dirty="0" sz="4250" spc="235"/>
              <a:t>docstring</a:t>
            </a:r>
            <a:endParaRPr sz="4250"/>
          </a:p>
          <a:p>
            <a:pPr marL="407034" indent="-344170">
              <a:lnSpc>
                <a:spcPct val="100000"/>
              </a:lnSpc>
              <a:spcBef>
                <a:spcPts val="3185"/>
              </a:spcBef>
              <a:buSzPct val="145882"/>
              <a:buChar char="•"/>
              <a:tabLst>
                <a:tab pos="407670" algn="l"/>
              </a:tabLst>
            </a:pPr>
            <a:r>
              <a:rPr dirty="0" sz="4250" spc="55"/>
              <a:t>Search</a:t>
            </a:r>
            <a:r>
              <a:rPr dirty="0" sz="4250" spc="-270"/>
              <a:t> </a:t>
            </a:r>
            <a:r>
              <a:rPr dirty="0" sz="4250" spc="315"/>
              <a:t>for</a:t>
            </a:r>
            <a:r>
              <a:rPr dirty="0" sz="4250" spc="-265"/>
              <a:t> </a:t>
            </a:r>
            <a:r>
              <a:rPr dirty="0" sz="4250" spc="335"/>
              <a:t>it</a:t>
            </a:r>
            <a:endParaRPr sz="4250"/>
          </a:p>
          <a:p>
            <a:pPr marL="407034" indent="-344170">
              <a:lnSpc>
                <a:spcPct val="100000"/>
              </a:lnSpc>
              <a:spcBef>
                <a:spcPts val="3185"/>
              </a:spcBef>
              <a:buSzPct val="145882"/>
              <a:buChar char="•"/>
              <a:tabLst>
                <a:tab pos="407670" algn="l"/>
              </a:tabLst>
            </a:pPr>
            <a:r>
              <a:rPr dirty="0" sz="4250" spc="105"/>
              <a:t>Try</a:t>
            </a:r>
            <a:r>
              <a:rPr dirty="0" sz="4250" spc="-270"/>
              <a:t> </a:t>
            </a:r>
            <a:r>
              <a:rPr dirty="0" sz="4250" spc="90"/>
              <a:t>again</a:t>
            </a:r>
            <a:endParaRPr sz="4250"/>
          </a:p>
          <a:p>
            <a:pPr marL="407034" indent="-344170">
              <a:lnSpc>
                <a:spcPct val="100000"/>
              </a:lnSpc>
              <a:spcBef>
                <a:spcPts val="3185"/>
              </a:spcBef>
              <a:buSzPct val="145882"/>
              <a:buChar char="•"/>
              <a:tabLst>
                <a:tab pos="407670" algn="l"/>
              </a:tabLst>
            </a:pPr>
            <a:r>
              <a:rPr dirty="0" sz="4250" spc="125"/>
              <a:t>Ask</a:t>
            </a:r>
            <a:endParaRPr sz="4250"/>
          </a:p>
        </p:txBody>
      </p:sp>
      <p:grpSp>
        <p:nvGrpSpPr>
          <p:cNvPr id="4" name="object 4" descr=""/>
          <p:cNvGrpSpPr/>
          <p:nvPr/>
        </p:nvGrpSpPr>
        <p:grpSpPr>
          <a:xfrm>
            <a:off x="8136969" y="1662283"/>
            <a:ext cx="6479540" cy="3302635"/>
            <a:chOff x="8136969" y="1662283"/>
            <a:chExt cx="6479540" cy="3302635"/>
          </a:xfrm>
        </p:grpSpPr>
        <p:sp>
          <p:nvSpPr>
            <p:cNvPr id="5" name="object 5" descr=""/>
            <p:cNvSpPr/>
            <p:nvPr/>
          </p:nvSpPr>
          <p:spPr>
            <a:xfrm>
              <a:off x="8136969" y="3256254"/>
              <a:ext cx="1783080" cy="0"/>
            </a:xfrm>
            <a:custGeom>
              <a:avLst/>
              <a:gdLst/>
              <a:ahLst/>
              <a:cxnLst/>
              <a:rect l="l" t="t" r="r" b="b"/>
              <a:pathLst>
                <a:path w="1783079" h="0">
                  <a:moveTo>
                    <a:pt x="0" y="0"/>
                  </a:moveTo>
                  <a:lnTo>
                    <a:pt x="1772023" y="0"/>
                  </a:lnTo>
                  <a:lnTo>
                    <a:pt x="178249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908992" y="3205994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79693" y="1662283"/>
              <a:ext cx="4636584" cy="3302427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13876227" y="3774070"/>
            <a:ext cx="6228080" cy="3237230"/>
            <a:chOff x="13876227" y="3774070"/>
            <a:chExt cx="6228080" cy="3237230"/>
          </a:xfrm>
        </p:grpSpPr>
        <p:sp>
          <p:nvSpPr>
            <p:cNvPr id="9" name="object 9" descr=""/>
            <p:cNvSpPr/>
            <p:nvPr/>
          </p:nvSpPr>
          <p:spPr>
            <a:xfrm>
              <a:off x="13876227" y="5315463"/>
              <a:ext cx="1532255" cy="0"/>
            </a:xfrm>
            <a:custGeom>
              <a:avLst/>
              <a:gdLst/>
              <a:ahLst/>
              <a:cxnLst/>
              <a:rect l="l" t="t" r="r" b="b"/>
              <a:pathLst>
                <a:path w="1532255" h="0">
                  <a:moveTo>
                    <a:pt x="0" y="0"/>
                  </a:moveTo>
                  <a:lnTo>
                    <a:pt x="1521667" y="0"/>
                  </a:lnTo>
                  <a:lnTo>
                    <a:pt x="1532138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5397887" y="5265203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91549" y="3774070"/>
              <a:ext cx="4612550" cy="3237224"/>
            </a:xfrm>
            <a:prstGeom prst="rect">
              <a:avLst/>
            </a:prstGeom>
          </p:spPr>
        </p:pic>
      </p:grpSp>
      <p:grpSp>
        <p:nvGrpSpPr>
          <p:cNvPr id="12" name="object 12" descr=""/>
          <p:cNvGrpSpPr/>
          <p:nvPr/>
        </p:nvGrpSpPr>
        <p:grpSpPr>
          <a:xfrm>
            <a:off x="3435287" y="5762478"/>
            <a:ext cx="12850495" cy="5379085"/>
            <a:chOff x="3435287" y="5762478"/>
            <a:chExt cx="12850495" cy="5379085"/>
          </a:xfrm>
        </p:grpSpPr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18631" y="5762478"/>
              <a:ext cx="4764252" cy="1162268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4404136" y="6438906"/>
              <a:ext cx="6454775" cy="1856105"/>
            </a:xfrm>
            <a:custGeom>
              <a:avLst/>
              <a:gdLst/>
              <a:ahLst/>
              <a:cxnLst/>
              <a:rect l="l" t="t" r="r" b="b"/>
              <a:pathLst>
                <a:path w="6454775" h="1856104">
                  <a:moveTo>
                    <a:pt x="0" y="0"/>
                  </a:moveTo>
                  <a:lnTo>
                    <a:pt x="6444107" y="1853197"/>
                  </a:lnTo>
                  <a:lnTo>
                    <a:pt x="6454170" y="1856091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0834350" y="8243802"/>
              <a:ext cx="111125" cy="97155"/>
            </a:xfrm>
            <a:custGeom>
              <a:avLst/>
              <a:gdLst/>
              <a:ahLst/>
              <a:cxnLst/>
              <a:rect l="l" t="t" r="r" b="b"/>
              <a:pathLst>
                <a:path w="111125" h="97154">
                  <a:moveTo>
                    <a:pt x="27779" y="0"/>
                  </a:moveTo>
                  <a:lnTo>
                    <a:pt x="0" y="96605"/>
                  </a:lnTo>
                  <a:lnTo>
                    <a:pt x="110499" y="76084"/>
                  </a:lnTo>
                  <a:lnTo>
                    <a:pt x="277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4414623" y="6420991"/>
              <a:ext cx="5505450" cy="0"/>
            </a:xfrm>
            <a:custGeom>
              <a:avLst/>
              <a:gdLst/>
              <a:ahLst/>
              <a:cxnLst/>
              <a:rect l="l" t="t" r="r" b="b"/>
              <a:pathLst>
                <a:path w="5505450" h="0">
                  <a:moveTo>
                    <a:pt x="0" y="0"/>
                  </a:moveTo>
                  <a:lnTo>
                    <a:pt x="5494558" y="0"/>
                  </a:lnTo>
                  <a:lnTo>
                    <a:pt x="5505029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9909181" y="6370730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96010" y="7722361"/>
              <a:ext cx="5289463" cy="3419005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35287" y="7490571"/>
              <a:ext cx="4691394" cy="3288430"/>
            </a:xfrm>
            <a:prstGeom prst="rect">
              <a:avLst/>
            </a:prstGeom>
          </p:spPr>
        </p:pic>
      </p:grpSp>
      <p:sp>
        <p:nvSpPr>
          <p:cNvPr id="20" name="object 20" descr=""/>
          <p:cNvSpPr txBox="1"/>
          <p:nvPr/>
        </p:nvSpPr>
        <p:spPr>
          <a:xfrm rot="120000">
            <a:off x="14538181" y="2670591"/>
            <a:ext cx="3541401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975"/>
              </a:lnSpc>
            </a:pPr>
            <a:r>
              <a:rPr dirty="0" baseline="1133" sz="3675" b="1">
                <a:solidFill>
                  <a:srgbClr val="FFFFFF"/>
                </a:solidFill>
                <a:latin typeface="Bradley Hand"/>
                <a:cs typeface="Bradley Hand"/>
              </a:rPr>
              <a:t>“If</a:t>
            </a:r>
            <a:r>
              <a:rPr dirty="0" baseline="1133" sz="3675" spc="-44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133" sz="3675" b="1">
                <a:solidFill>
                  <a:srgbClr val="FFFFFF"/>
                </a:solidFill>
                <a:latin typeface="Bradley Hand"/>
                <a:cs typeface="Bradley Hand"/>
              </a:rPr>
              <a:t>in</a:t>
            </a:r>
            <a:r>
              <a:rPr dirty="0" baseline="1133" sz="3675" spc="-44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doubt,</a:t>
            </a:r>
            <a:r>
              <a:rPr dirty="0" sz="2450" spc="-3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2267" sz="3675" b="1">
                <a:solidFill>
                  <a:srgbClr val="FFFFFF"/>
                </a:solidFill>
                <a:latin typeface="Bradley Hand"/>
                <a:cs typeface="Bradley Hand"/>
              </a:rPr>
              <a:t>run</a:t>
            </a:r>
            <a:r>
              <a:rPr dirty="0" baseline="-2267" sz="3675" spc="-44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3401" sz="3675" b="1">
                <a:solidFill>
                  <a:srgbClr val="FFFFFF"/>
                </a:solidFill>
                <a:latin typeface="Bradley Hand"/>
                <a:cs typeface="Bradley Hand"/>
              </a:rPr>
              <a:t>the</a:t>
            </a:r>
            <a:r>
              <a:rPr dirty="0" baseline="-3401" sz="3675" spc="-44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3401" sz="3675" spc="-15" b="1">
                <a:solidFill>
                  <a:srgbClr val="FFFFFF"/>
                </a:solidFill>
                <a:latin typeface="Bradley Hand"/>
                <a:cs typeface="Bradley Hand"/>
              </a:rPr>
              <a:t>code”</a:t>
            </a:r>
            <a:endParaRPr baseline="-3401" sz="3675">
              <a:latin typeface="Bradley Hand"/>
              <a:cs typeface="Bradley Hand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2244518" y="10542216"/>
            <a:ext cx="7077709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heavy" sz="165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https://</a:t>
            </a:r>
            <a:r>
              <a:rPr dirty="0" u="heavy" sz="165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7"/>
              </a:rPr>
              <a:t>www.github.com/mrdbourke/pytorch-deep-</a:t>
            </a:r>
            <a:r>
              <a:rPr dirty="0" u="heavy" sz="1650" spc="-3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7"/>
              </a:rPr>
              <a:t>learning/discussions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2009196" y="8460733"/>
            <a:ext cx="1466850" cy="577215"/>
            <a:chOff x="2009196" y="8460733"/>
            <a:chExt cx="1466850" cy="577215"/>
          </a:xfrm>
        </p:grpSpPr>
        <p:sp>
          <p:nvSpPr>
            <p:cNvPr id="23" name="object 23" descr=""/>
            <p:cNvSpPr/>
            <p:nvPr/>
          </p:nvSpPr>
          <p:spPr>
            <a:xfrm>
              <a:off x="2019667" y="8471204"/>
              <a:ext cx="1372235" cy="523875"/>
            </a:xfrm>
            <a:custGeom>
              <a:avLst/>
              <a:gdLst/>
              <a:ahLst/>
              <a:cxnLst/>
              <a:rect l="l" t="t" r="r" b="b"/>
              <a:pathLst>
                <a:path w="1372235" h="523875">
                  <a:moveTo>
                    <a:pt x="0" y="0"/>
                  </a:moveTo>
                  <a:lnTo>
                    <a:pt x="1362311" y="519705"/>
                  </a:lnTo>
                  <a:lnTo>
                    <a:pt x="1372094" y="523437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3364063" y="8943951"/>
              <a:ext cx="112395" cy="93980"/>
            </a:xfrm>
            <a:custGeom>
              <a:avLst/>
              <a:gdLst/>
              <a:ahLst/>
              <a:cxnLst/>
              <a:rect l="l" t="t" r="r" b="b"/>
              <a:pathLst>
                <a:path w="112395" h="93979">
                  <a:moveTo>
                    <a:pt x="35828" y="0"/>
                  </a:moveTo>
                  <a:lnTo>
                    <a:pt x="0" y="93918"/>
                  </a:lnTo>
                  <a:lnTo>
                    <a:pt x="111833" y="82788"/>
                  </a:lnTo>
                  <a:lnTo>
                    <a:pt x="358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3060" y="318100"/>
            <a:ext cx="8209915" cy="14706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95"/>
              <a:t>Three</a:t>
            </a:r>
            <a:r>
              <a:rPr dirty="0" spc="-969"/>
              <a:t> </a:t>
            </a:r>
            <a:r>
              <a:rPr dirty="0" spc="170"/>
              <a:t>datasets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451353" y="1627204"/>
            <a:ext cx="5082540" cy="96329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 indent="212725">
              <a:lnSpc>
                <a:spcPts val="3270"/>
              </a:lnSpc>
              <a:spcBef>
                <a:spcPts val="110"/>
              </a:spcBef>
            </a:pPr>
            <a:r>
              <a:rPr dirty="0" baseline="-5847" sz="4275" b="1">
                <a:solidFill>
                  <a:srgbClr val="FFFFFF"/>
                </a:solidFill>
                <a:latin typeface="Bradley Hand"/>
                <a:cs typeface="Bradley Hand"/>
              </a:rPr>
              <a:t>(possibly</a:t>
            </a:r>
            <a:r>
              <a:rPr dirty="0" baseline="-5847" sz="4275" spc="44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2923" sz="4275" b="1">
                <a:solidFill>
                  <a:srgbClr val="FFFFFF"/>
                </a:solidFill>
                <a:latin typeface="Bradley Hand"/>
                <a:cs typeface="Bradley Hand"/>
              </a:rPr>
              <a:t>the</a:t>
            </a:r>
            <a:r>
              <a:rPr dirty="0" baseline="-2923" sz="4275" spc="44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1949" sz="4275" b="1">
                <a:solidFill>
                  <a:srgbClr val="FFFFFF"/>
                </a:solidFill>
                <a:latin typeface="Bradley Hand"/>
                <a:cs typeface="Bradley Hand"/>
              </a:rPr>
              <a:t>most</a:t>
            </a:r>
            <a:r>
              <a:rPr dirty="0" baseline="-1949" sz="4275" spc="44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850" spc="-10" b="1">
                <a:solidFill>
                  <a:srgbClr val="FFFFFF"/>
                </a:solidFill>
                <a:latin typeface="Bradley Hand"/>
                <a:cs typeface="Bradley Hand"/>
              </a:rPr>
              <a:t>important </a:t>
            </a:r>
            <a:r>
              <a:rPr dirty="0" baseline="-6822" sz="4275" b="1">
                <a:solidFill>
                  <a:srgbClr val="FFFFFF"/>
                </a:solidFill>
                <a:latin typeface="Bradley Hand"/>
                <a:cs typeface="Bradley Hand"/>
              </a:rPr>
              <a:t>concept</a:t>
            </a:r>
            <a:r>
              <a:rPr dirty="0" baseline="-6822" sz="4275" spc="52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3898" sz="4275" b="1">
                <a:solidFill>
                  <a:srgbClr val="FFFFFF"/>
                </a:solidFill>
                <a:latin typeface="Bradley Hand"/>
                <a:cs typeface="Bradley Hand"/>
              </a:rPr>
              <a:t>in</a:t>
            </a:r>
            <a:r>
              <a:rPr dirty="0" baseline="-3898" sz="4275" spc="52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2923" sz="4275" b="1">
                <a:solidFill>
                  <a:srgbClr val="FFFFFF"/>
                </a:solidFill>
                <a:latin typeface="Bradley Hand"/>
                <a:cs typeface="Bradley Hand"/>
              </a:rPr>
              <a:t>machine</a:t>
            </a:r>
            <a:r>
              <a:rPr dirty="0" baseline="-2923" sz="4275" spc="52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850" spc="-10" b="1">
                <a:solidFill>
                  <a:srgbClr val="FFFFFF"/>
                </a:solidFill>
                <a:latin typeface="Bradley Hand"/>
                <a:cs typeface="Bradley Hand"/>
              </a:rPr>
              <a:t>learning…)</a:t>
            </a:r>
            <a:endParaRPr sz="2850">
              <a:latin typeface="Bradley Hand"/>
              <a:cs typeface="Bradley Hand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29080" y="3372158"/>
            <a:ext cx="3326183" cy="3326183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2048837" y="3370379"/>
            <a:ext cx="6290945" cy="3329940"/>
            <a:chOff x="2048837" y="3370379"/>
            <a:chExt cx="6290945" cy="3329940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8837" y="3370379"/>
              <a:ext cx="3329741" cy="332974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09725" y="3370379"/>
              <a:ext cx="3329741" cy="3329741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3370412" y="6753380"/>
            <a:ext cx="3406775" cy="11144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17830" marR="5080" indent="-405765">
              <a:lnSpc>
                <a:spcPct val="108300"/>
              </a:lnSpc>
              <a:spcBef>
                <a:spcPts val="100"/>
              </a:spcBef>
            </a:pPr>
            <a:r>
              <a:rPr dirty="0" sz="3300" spc="-25" b="1">
                <a:solidFill>
                  <a:srgbClr val="FFFFFF"/>
                </a:solidFill>
                <a:latin typeface="Arial"/>
                <a:cs typeface="Arial"/>
              </a:rPr>
              <a:t>Course</a:t>
            </a:r>
            <a:r>
              <a:rPr dirty="0" sz="3300" spc="-1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materials </a:t>
            </a:r>
            <a:r>
              <a:rPr dirty="0" sz="3300" b="1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dirty="0" sz="3300" b="1">
                <a:solidFill>
                  <a:srgbClr val="00A2FF"/>
                </a:solidFill>
                <a:latin typeface="Arial"/>
                <a:cs typeface="Arial"/>
              </a:rPr>
              <a:t>training</a:t>
            </a:r>
            <a:r>
              <a:rPr dirty="0" sz="3300" spc="-140" b="1">
                <a:solidFill>
                  <a:srgbClr val="00A2FF"/>
                </a:solidFill>
                <a:latin typeface="Arial"/>
                <a:cs typeface="Arial"/>
              </a:rPr>
              <a:t> </a:t>
            </a:r>
            <a:r>
              <a:rPr dirty="0" sz="3300" spc="35" b="1">
                <a:solidFill>
                  <a:srgbClr val="00A2FF"/>
                </a:solidFill>
                <a:latin typeface="Arial"/>
                <a:cs typeface="Arial"/>
              </a:rPr>
              <a:t>set</a:t>
            </a:r>
            <a:r>
              <a:rPr dirty="0" sz="3300" spc="35" b="1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3300">
              <a:latin typeface="Arial"/>
              <a:cs typeface="Arial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989817" y="3370379"/>
            <a:ext cx="3329741" cy="3329741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9962877" y="6753380"/>
            <a:ext cx="3006725" cy="11144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72390">
              <a:lnSpc>
                <a:spcPct val="108300"/>
              </a:lnSpc>
              <a:spcBef>
                <a:spcPts val="100"/>
              </a:spcBef>
            </a:pPr>
            <a:r>
              <a:rPr dirty="0" sz="3300" b="1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r>
              <a:rPr dirty="0" sz="3300" spc="-1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20" b="1">
                <a:solidFill>
                  <a:srgbClr val="FFFFFF"/>
                </a:solidFill>
                <a:latin typeface="Arial"/>
                <a:cs typeface="Arial"/>
              </a:rPr>
              <a:t>exam </a:t>
            </a:r>
            <a:r>
              <a:rPr dirty="0" sz="3300" b="1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dirty="0" sz="3300" b="1">
                <a:solidFill>
                  <a:srgbClr val="16E7CF"/>
                </a:solidFill>
                <a:latin typeface="Arial"/>
                <a:cs typeface="Arial"/>
              </a:rPr>
              <a:t>validation</a:t>
            </a:r>
            <a:r>
              <a:rPr dirty="0" sz="3300" spc="-155" b="1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3300" spc="35" b="1">
                <a:solidFill>
                  <a:srgbClr val="16E7CF"/>
                </a:solidFill>
                <a:latin typeface="Arial"/>
                <a:cs typeface="Arial"/>
              </a:rPr>
              <a:t>set</a:t>
            </a:r>
            <a:r>
              <a:rPr dirty="0" sz="3300" spc="35" b="1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33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091251" y="9039711"/>
            <a:ext cx="11913235" cy="1713230"/>
          </a:xfrm>
          <a:prstGeom prst="rect">
            <a:avLst/>
          </a:prstGeom>
        </p:spPr>
        <p:txBody>
          <a:bodyPr wrap="square" lIns="0" tIns="208279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639"/>
              </a:spcBef>
            </a:pP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Generalization</a:t>
            </a:r>
            <a:endParaRPr sz="3300">
              <a:latin typeface="Arial"/>
              <a:cs typeface="Arial"/>
            </a:endParaRPr>
          </a:p>
          <a:p>
            <a:pPr algn="ctr" marL="12700" marR="5080">
              <a:lnSpc>
                <a:spcPct val="108300"/>
              </a:lnSpc>
              <a:spcBef>
                <a:spcPts val="1020"/>
              </a:spcBef>
            </a:pP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60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85">
                <a:solidFill>
                  <a:srgbClr val="FFFFFF"/>
                </a:solidFill>
                <a:latin typeface="Arial"/>
                <a:cs typeface="Arial"/>
              </a:rPr>
              <a:t>ability</a:t>
            </a:r>
            <a:r>
              <a:rPr dirty="0" sz="260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16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260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60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70">
                <a:solidFill>
                  <a:srgbClr val="FFFFFF"/>
                </a:solidFill>
                <a:latin typeface="Arial"/>
                <a:cs typeface="Arial"/>
              </a:rPr>
              <a:t>machine</a:t>
            </a:r>
            <a:r>
              <a:rPr dirty="0" sz="260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55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r>
              <a:rPr dirty="0" sz="260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114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dirty="0" sz="260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225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60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155">
                <a:solidFill>
                  <a:srgbClr val="FFFFFF"/>
                </a:solidFill>
                <a:latin typeface="Arial"/>
                <a:cs typeface="Arial"/>
              </a:rPr>
              <a:t>perform</a:t>
            </a:r>
            <a:r>
              <a:rPr dirty="0" sz="260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55">
                <a:solidFill>
                  <a:srgbClr val="FFFFFF"/>
                </a:solidFill>
                <a:latin typeface="Arial"/>
                <a:cs typeface="Arial"/>
              </a:rPr>
              <a:t>well</a:t>
            </a:r>
            <a:r>
              <a:rPr dirty="0" sz="260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10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260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105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260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175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dirty="0" sz="260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60">
                <a:solidFill>
                  <a:srgbClr val="FFFFFF"/>
                </a:solidFill>
                <a:latin typeface="Arial"/>
                <a:cs typeface="Arial"/>
              </a:rPr>
              <a:t>hasn’t</a:t>
            </a:r>
            <a:r>
              <a:rPr dirty="0" sz="260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-20">
                <a:solidFill>
                  <a:srgbClr val="FFFFFF"/>
                </a:solidFill>
                <a:latin typeface="Arial"/>
                <a:cs typeface="Arial"/>
              </a:rPr>
              <a:t>seen </a:t>
            </a:r>
            <a:r>
              <a:rPr dirty="0" sz="2600" spc="80">
                <a:solidFill>
                  <a:srgbClr val="FFFFFF"/>
                </a:solidFill>
                <a:latin typeface="Arial"/>
                <a:cs typeface="Arial"/>
              </a:rPr>
              <a:t>before.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8604908" y="5093252"/>
            <a:ext cx="454025" cy="100965"/>
            <a:chOff x="8604908" y="5093252"/>
            <a:chExt cx="454025" cy="100965"/>
          </a:xfrm>
        </p:grpSpPr>
        <p:sp>
          <p:nvSpPr>
            <p:cNvPr id="13" name="object 13" descr=""/>
            <p:cNvSpPr/>
            <p:nvPr/>
          </p:nvSpPr>
          <p:spPr>
            <a:xfrm>
              <a:off x="8604908" y="5143512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 h="0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8958151" y="509325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 descr=""/>
          <p:cNvGrpSpPr/>
          <p:nvPr/>
        </p:nvGrpSpPr>
        <p:grpSpPr>
          <a:xfrm>
            <a:off x="13797433" y="4987281"/>
            <a:ext cx="454025" cy="100965"/>
            <a:chOff x="13797433" y="4987281"/>
            <a:chExt cx="454025" cy="100965"/>
          </a:xfrm>
        </p:grpSpPr>
        <p:sp>
          <p:nvSpPr>
            <p:cNvPr id="16" name="object 16" descr=""/>
            <p:cNvSpPr/>
            <p:nvPr/>
          </p:nvSpPr>
          <p:spPr>
            <a:xfrm>
              <a:off x="13797433" y="5037541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 h="0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4150679" y="4987281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 rot="21360000">
            <a:off x="336207" y="2864641"/>
            <a:ext cx="5048274" cy="361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365"/>
              </a:lnSpc>
            </a:pPr>
            <a:r>
              <a:rPr dirty="0" baseline="-5847" sz="4275" b="1">
                <a:solidFill>
                  <a:srgbClr val="FFFFFF"/>
                </a:solidFill>
                <a:latin typeface="Bradley Hand"/>
                <a:cs typeface="Bradley Hand"/>
              </a:rPr>
              <a:t>Model</a:t>
            </a:r>
            <a:r>
              <a:rPr dirty="0" baseline="-5847" sz="4275" spc="22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2923" sz="4275" b="1">
                <a:solidFill>
                  <a:srgbClr val="FFFFFF"/>
                </a:solidFill>
                <a:latin typeface="Bradley Hand"/>
                <a:cs typeface="Bradley Hand"/>
              </a:rPr>
              <a:t>learns</a:t>
            </a:r>
            <a:r>
              <a:rPr dirty="0" baseline="-2923" sz="4275" spc="3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850" b="1">
                <a:solidFill>
                  <a:srgbClr val="FFFFFF"/>
                </a:solidFill>
                <a:latin typeface="Bradley Hand"/>
                <a:cs typeface="Bradley Hand"/>
              </a:rPr>
              <a:t>patterns</a:t>
            </a:r>
            <a:r>
              <a:rPr dirty="0" sz="2850" spc="2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3898" sz="4275" b="1">
                <a:solidFill>
                  <a:srgbClr val="FFFFFF"/>
                </a:solidFill>
                <a:latin typeface="Bradley Hand"/>
                <a:cs typeface="Bradley Hand"/>
              </a:rPr>
              <a:t>from</a:t>
            </a:r>
            <a:r>
              <a:rPr dirty="0" baseline="3898" sz="4275" spc="37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5847" sz="4275" spc="-30" b="1">
                <a:solidFill>
                  <a:srgbClr val="FFFFFF"/>
                </a:solidFill>
                <a:latin typeface="Bradley Hand"/>
                <a:cs typeface="Bradley Hand"/>
              </a:rPr>
              <a:t>here</a:t>
            </a:r>
            <a:endParaRPr baseline="5847" sz="4275">
              <a:latin typeface="Bradley Hand"/>
              <a:cs typeface="Bradley Hand"/>
            </a:endParaRPr>
          </a:p>
        </p:txBody>
      </p:sp>
      <p:sp>
        <p:nvSpPr>
          <p:cNvPr id="19" name="object 19" descr=""/>
          <p:cNvSpPr txBox="1"/>
          <p:nvPr/>
        </p:nvSpPr>
        <p:spPr>
          <a:xfrm rot="21540000">
            <a:off x="8911669" y="8006070"/>
            <a:ext cx="3306558" cy="361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485"/>
              </a:lnSpc>
            </a:pPr>
            <a:r>
              <a:rPr dirty="0" sz="2850" b="1">
                <a:solidFill>
                  <a:srgbClr val="FFFFFF"/>
                </a:solidFill>
                <a:latin typeface="Bradley Hand"/>
                <a:cs typeface="Bradley Hand"/>
              </a:rPr>
              <a:t>Tune</a:t>
            </a:r>
            <a:r>
              <a:rPr dirty="0" sz="2850" spc="6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850" b="1">
                <a:solidFill>
                  <a:srgbClr val="FFFFFF"/>
                </a:solidFill>
                <a:latin typeface="Bradley Hand"/>
                <a:cs typeface="Bradley Hand"/>
              </a:rPr>
              <a:t>model</a:t>
            </a:r>
            <a:r>
              <a:rPr dirty="0" sz="2850" spc="7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850" spc="-10" b="1">
                <a:solidFill>
                  <a:srgbClr val="FFFFFF"/>
                </a:solidFill>
                <a:latin typeface="Bradley Hand"/>
                <a:cs typeface="Bradley Hand"/>
              </a:rPr>
              <a:t>patterns</a:t>
            </a:r>
            <a:endParaRPr sz="2850">
              <a:latin typeface="Bradley Hand"/>
              <a:cs typeface="Bradley Hand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4189014" y="6753380"/>
            <a:ext cx="5034915" cy="199008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50620" marR="1908175" indent="-135890">
              <a:lnSpc>
                <a:spcPct val="108300"/>
              </a:lnSpc>
              <a:spcBef>
                <a:spcPts val="100"/>
              </a:spcBef>
            </a:pPr>
            <a:r>
              <a:rPr dirty="0" sz="3300" spc="-100" b="1">
                <a:solidFill>
                  <a:srgbClr val="FFFFFF"/>
                </a:solidFill>
                <a:latin typeface="Arial"/>
                <a:cs typeface="Arial"/>
              </a:rPr>
              <a:t>Final</a:t>
            </a:r>
            <a:r>
              <a:rPr dirty="0" sz="3300" spc="-1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20" b="1">
                <a:solidFill>
                  <a:srgbClr val="FFFFFF"/>
                </a:solidFill>
                <a:latin typeface="Arial"/>
                <a:cs typeface="Arial"/>
              </a:rPr>
              <a:t>exam </a:t>
            </a:r>
            <a:r>
              <a:rPr dirty="0" sz="3300" spc="110" b="1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dirty="0" sz="3300" spc="110" b="1">
                <a:solidFill>
                  <a:srgbClr val="61D836"/>
                </a:solidFill>
                <a:latin typeface="Arial"/>
                <a:cs typeface="Arial"/>
              </a:rPr>
              <a:t>test</a:t>
            </a:r>
            <a:r>
              <a:rPr dirty="0" sz="3300" spc="-215" b="1">
                <a:solidFill>
                  <a:srgbClr val="61D836"/>
                </a:solidFill>
                <a:latin typeface="Arial"/>
                <a:cs typeface="Arial"/>
              </a:rPr>
              <a:t> </a:t>
            </a:r>
            <a:r>
              <a:rPr dirty="0" sz="3300" spc="35" b="1">
                <a:solidFill>
                  <a:srgbClr val="61D836"/>
                </a:solidFill>
                <a:latin typeface="Arial"/>
                <a:cs typeface="Arial"/>
              </a:rPr>
              <a:t>set</a:t>
            </a:r>
            <a:r>
              <a:rPr dirty="0" sz="3300" spc="35" b="1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3300">
              <a:latin typeface="Arial"/>
              <a:cs typeface="Arial"/>
            </a:endParaRPr>
          </a:p>
          <a:p>
            <a:pPr marL="2168525" marR="5080" indent="-2156460">
              <a:lnSpc>
                <a:spcPts val="3260"/>
              </a:lnSpc>
              <a:spcBef>
                <a:spcPts val="440"/>
              </a:spcBef>
            </a:pPr>
            <a:r>
              <a:rPr dirty="0" sz="2850" b="1">
                <a:solidFill>
                  <a:srgbClr val="FFFFFF"/>
                </a:solidFill>
                <a:latin typeface="Bradley Hand"/>
                <a:cs typeface="Bradley Hand"/>
              </a:rPr>
              <a:t>See</a:t>
            </a:r>
            <a:r>
              <a:rPr dirty="0" sz="2850" spc="4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850" b="1">
                <a:solidFill>
                  <a:srgbClr val="FFFFFF"/>
                </a:solidFill>
                <a:latin typeface="Bradley Hand"/>
                <a:cs typeface="Bradley Hand"/>
              </a:rPr>
              <a:t>if</a:t>
            </a:r>
            <a:r>
              <a:rPr dirty="0" sz="2850" spc="4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850" b="1">
                <a:solidFill>
                  <a:srgbClr val="FFFFFF"/>
                </a:solidFill>
                <a:latin typeface="Bradley Hand"/>
                <a:cs typeface="Bradley Hand"/>
              </a:rPr>
              <a:t>the</a:t>
            </a:r>
            <a:r>
              <a:rPr dirty="0" sz="2850" spc="5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850" b="1">
                <a:solidFill>
                  <a:srgbClr val="FFFFFF"/>
                </a:solidFill>
                <a:latin typeface="Bradley Hand"/>
                <a:cs typeface="Bradley Hand"/>
              </a:rPr>
              <a:t>model</a:t>
            </a:r>
            <a:r>
              <a:rPr dirty="0" sz="2850" spc="5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850" b="1">
                <a:solidFill>
                  <a:srgbClr val="FFFFFF"/>
                </a:solidFill>
                <a:latin typeface="Bradley Hand"/>
                <a:cs typeface="Bradley Hand"/>
              </a:rPr>
              <a:t>is</a:t>
            </a:r>
            <a:r>
              <a:rPr dirty="0" sz="2850" spc="4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850" b="1">
                <a:solidFill>
                  <a:srgbClr val="FFFFFF"/>
                </a:solidFill>
                <a:latin typeface="Bradley Hand"/>
                <a:cs typeface="Bradley Hand"/>
              </a:rPr>
              <a:t>ready</a:t>
            </a:r>
            <a:r>
              <a:rPr dirty="0" sz="2850" spc="5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850" b="1">
                <a:solidFill>
                  <a:srgbClr val="FFFFFF"/>
                </a:solidFill>
                <a:latin typeface="Bradley Hand"/>
                <a:cs typeface="Bradley Hand"/>
              </a:rPr>
              <a:t>for</a:t>
            </a:r>
            <a:r>
              <a:rPr dirty="0" sz="2850" spc="5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850" spc="-25" b="1">
                <a:solidFill>
                  <a:srgbClr val="FFFFFF"/>
                </a:solidFill>
                <a:latin typeface="Bradley Hand"/>
                <a:cs typeface="Bradley Hand"/>
              </a:rPr>
              <a:t>the </a:t>
            </a:r>
            <a:r>
              <a:rPr dirty="0" sz="2850" spc="-20" b="1">
                <a:solidFill>
                  <a:srgbClr val="FFFFFF"/>
                </a:solidFill>
                <a:latin typeface="Bradley Hand"/>
                <a:cs typeface="Bradley Hand"/>
              </a:rPr>
              <a:t>wild</a:t>
            </a:r>
            <a:endParaRPr sz="2850">
              <a:latin typeface="Bradley Hand"/>
              <a:cs typeface="Bradley Han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3292684" y="634378"/>
            <a:ext cx="3565525" cy="3778250"/>
            <a:chOff x="13292684" y="634378"/>
            <a:chExt cx="3565525" cy="3778250"/>
          </a:xfrm>
        </p:grpSpPr>
        <p:sp>
          <p:nvSpPr>
            <p:cNvPr id="3" name="object 3" descr=""/>
            <p:cNvSpPr/>
            <p:nvPr/>
          </p:nvSpPr>
          <p:spPr>
            <a:xfrm>
              <a:off x="13292684" y="634378"/>
              <a:ext cx="3565525" cy="3778250"/>
            </a:xfrm>
            <a:custGeom>
              <a:avLst/>
              <a:gdLst/>
              <a:ahLst/>
              <a:cxnLst/>
              <a:rect l="l" t="t" r="r" b="b"/>
              <a:pathLst>
                <a:path w="3565525" h="3778250">
                  <a:moveTo>
                    <a:pt x="3202488" y="0"/>
                  </a:moveTo>
                  <a:lnTo>
                    <a:pt x="362470" y="0"/>
                  </a:lnTo>
                  <a:lnTo>
                    <a:pt x="290342" y="277"/>
                  </a:lnTo>
                  <a:lnTo>
                    <a:pt x="232174" y="2221"/>
                  </a:lnTo>
                  <a:lnTo>
                    <a:pt x="185973" y="7496"/>
                  </a:lnTo>
                  <a:lnTo>
                    <a:pt x="106385" y="39182"/>
                  </a:lnTo>
                  <a:lnTo>
                    <a:pt x="69126" y="69126"/>
                  </a:lnTo>
                  <a:lnTo>
                    <a:pt x="39182" y="106385"/>
                  </a:lnTo>
                  <a:lnTo>
                    <a:pt x="17769" y="149744"/>
                  </a:lnTo>
                  <a:lnTo>
                    <a:pt x="2221" y="232176"/>
                  </a:lnTo>
                  <a:lnTo>
                    <a:pt x="277" y="290346"/>
                  </a:lnTo>
                  <a:lnTo>
                    <a:pt x="0" y="362476"/>
                  </a:lnTo>
                  <a:lnTo>
                    <a:pt x="0" y="3415389"/>
                  </a:lnTo>
                  <a:lnTo>
                    <a:pt x="277" y="3487519"/>
                  </a:lnTo>
                  <a:lnTo>
                    <a:pt x="2221" y="3545689"/>
                  </a:lnTo>
                  <a:lnTo>
                    <a:pt x="7496" y="3591892"/>
                  </a:lnTo>
                  <a:lnTo>
                    <a:pt x="39182" y="3671481"/>
                  </a:lnTo>
                  <a:lnTo>
                    <a:pt x="69126" y="3708740"/>
                  </a:lnTo>
                  <a:lnTo>
                    <a:pt x="106385" y="3738685"/>
                  </a:lnTo>
                  <a:lnTo>
                    <a:pt x="149744" y="3760099"/>
                  </a:lnTo>
                  <a:lnTo>
                    <a:pt x="232174" y="3775641"/>
                  </a:lnTo>
                  <a:lnTo>
                    <a:pt x="290342" y="3777584"/>
                  </a:lnTo>
                  <a:lnTo>
                    <a:pt x="362470" y="3777861"/>
                  </a:lnTo>
                  <a:lnTo>
                    <a:pt x="3202488" y="3777861"/>
                  </a:lnTo>
                  <a:lnTo>
                    <a:pt x="3274618" y="3777584"/>
                  </a:lnTo>
                  <a:lnTo>
                    <a:pt x="3332789" y="3775641"/>
                  </a:lnTo>
                  <a:lnTo>
                    <a:pt x="3378995" y="3770368"/>
                  </a:lnTo>
                  <a:lnTo>
                    <a:pt x="3458584" y="3738685"/>
                  </a:lnTo>
                  <a:lnTo>
                    <a:pt x="3495843" y="3708740"/>
                  </a:lnTo>
                  <a:lnTo>
                    <a:pt x="3525787" y="3671481"/>
                  </a:lnTo>
                  <a:lnTo>
                    <a:pt x="3547200" y="3628124"/>
                  </a:lnTo>
                  <a:lnTo>
                    <a:pt x="3562739" y="3545689"/>
                  </a:lnTo>
                  <a:lnTo>
                    <a:pt x="3564682" y="3487519"/>
                  </a:lnTo>
                  <a:lnTo>
                    <a:pt x="3564959" y="3415389"/>
                  </a:lnTo>
                  <a:lnTo>
                    <a:pt x="3564959" y="362476"/>
                  </a:lnTo>
                  <a:lnTo>
                    <a:pt x="3564682" y="290346"/>
                  </a:lnTo>
                  <a:lnTo>
                    <a:pt x="3562739" y="232176"/>
                  </a:lnTo>
                  <a:lnTo>
                    <a:pt x="3557467" y="185973"/>
                  </a:lnTo>
                  <a:lnTo>
                    <a:pt x="3525787" y="106385"/>
                  </a:lnTo>
                  <a:lnTo>
                    <a:pt x="3495843" y="69126"/>
                  </a:lnTo>
                  <a:lnTo>
                    <a:pt x="3458584" y="39182"/>
                  </a:lnTo>
                  <a:lnTo>
                    <a:pt x="3415225" y="17769"/>
                  </a:lnTo>
                  <a:lnTo>
                    <a:pt x="3332789" y="2221"/>
                  </a:lnTo>
                  <a:lnTo>
                    <a:pt x="3274618" y="277"/>
                  </a:lnTo>
                  <a:lnTo>
                    <a:pt x="32024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02119" y="695531"/>
              <a:ext cx="3472530" cy="355934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94988" y="3563136"/>
              <a:ext cx="418835" cy="41883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94988" y="2048736"/>
              <a:ext cx="418835" cy="41883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5989" y="2048736"/>
              <a:ext cx="418835" cy="41883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5989" y="3563136"/>
              <a:ext cx="418835" cy="418835"/>
            </a:xfrm>
            <a:prstGeom prst="rect">
              <a:avLst/>
            </a:prstGeom>
          </p:spPr>
        </p:pic>
      </p:grp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96979" y="4059489"/>
            <a:ext cx="4009203" cy="4009203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4421384" y="5102497"/>
            <a:ext cx="3054985" cy="1910714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dirty="0" sz="2850" spc="-100">
                <a:solidFill>
                  <a:srgbClr val="FFFFFF"/>
                </a:solidFill>
                <a:latin typeface="Andale Mono"/>
                <a:cs typeface="Andale Mono"/>
              </a:rPr>
              <a:t>[[116,</a:t>
            </a:r>
            <a:r>
              <a:rPr dirty="0" sz="2850" spc="-33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45">
                <a:solidFill>
                  <a:srgbClr val="FFFFFF"/>
                </a:solidFill>
                <a:latin typeface="Andale Mono"/>
                <a:cs typeface="Andale Mono"/>
              </a:rPr>
              <a:t>78,</a:t>
            </a:r>
            <a:r>
              <a:rPr dirty="0" sz="2850" spc="-34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95">
                <a:solidFill>
                  <a:srgbClr val="FFFFFF"/>
                </a:solidFill>
                <a:latin typeface="Andale Mono"/>
                <a:cs typeface="Andale Mono"/>
              </a:rPr>
              <a:t>15],</a:t>
            </a:r>
            <a:endParaRPr sz="28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2850" spc="-90">
                <a:solidFill>
                  <a:srgbClr val="FFFFFF"/>
                </a:solidFill>
                <a:latin typeface="Andale Mono"/>
                <a:cs typeface="Andale Mono"/>
              </a:rPr>
              <a:t>[117,</a:t>
            </a:r>
            <a:r>
              <a:rPr dirty="0" sz="2850" spc="-34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45">
                <a:solidFill>
                  <a:srgbClr val="FFFFFF"/>
                </a:solidFill>
                <a:latin typeface="Andale Mono"/>
                <a:cs typeface="Andale Mono"/>
              </a:rPr>
              <a:t>43,</a:t>
            </a:r>
            <a:r>
              <a:rPr dirty="0" sz="2850" spc="-35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20">
                <a:solidFill>
                  <a:srgbClr val="FFFFFF"/>
                </a:solidFill>
                <a:latin typeface="Andale Mono"/>
                <a:cs typeface="Andale Mono"/>
              </a:rPr>
              <a:t>96],</a:t>
            </a:r>
            <a:endParaRPr sz="28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2850" spc="-90">
                <a:solidFill>
                  <a:srgbClr val="FFFFFF"/>
                </a:solidFill>
                <a:latin typeface="Andale Mono"/>
                <a:cs typeface="Andale Mono"/>
              </a:rPr>
              <a:t>[125,</a:t>
            </a:r>
            <a:r>
              <a:rPr dirty="0" sz="2850" spc="-34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45">
                <a:solidFill>
                  <a:srgbClr val="FFFFFF"/>
                </a:solidFill>
                <a:latin typeface="Andale Mono"/>
                <a:cs typeface="Andale Mono"/>
              </a:rPr>
              <a:t>87,</a:t>
            </a:r>
            <a:r>
              <a:rPr dirty="0" sz="2850" spc="-35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20">
                <a:solidFill>
                  <a:srgbClr val="FFFFFF"/>
                </a:solidFill>
                <a:latin typeface="Andale Mono"/>
                <a:cs typeface="Andale Mono"/>
              </a:rPr>
              <a:t>23],</a:t>
            </a:r>
            <a:endParaRPr sz="28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2850" spc="-25">
                <a:solidFill>
                  <a:srgbClr val="FFFFFF"/>
                </a:solidFill>
                <a:latin typeface="Andale Mono"/>
                <a:cs typeface="Andale Mono"/>
              </a:rPr>
              <a:t>…,</a:t>
            </a:r>
            <a:endParaRPr sz="2850">
              <a:latin typeface="Andale Mono"/>
              <a:cs typeface="Andale Mono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2121904" y="5133909"/>
            <a:ext cx="466788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-110">
                <a:solidFill>
                  <a:srgbClr val="FFFFFF"/>
                </a:solidFill>
                <a:latin typeface="Andale Mono"/>
                <a:cs typeface="Andale Mono"/>
              </a:rPr>
              <a:t>[[0.983,</a:t>
            </a:r>
            <a:r>
              <a:rPr dirty="0" sz="2850" spc="-28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0">
                <a:solidFill>
                  <a:srgbClr val="FFFFFF"/>
                </a:solidFill>
                <a:latin typeface="Andale Mono"/>
                <a:cs typeface="Andale Mono"/>
              </a:rPr>
              <a:t>0.004,</a:t>
            </a:r>
            <a:r>
              <a:rPr dirty="0" sz="2850" spc="-28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5">
                <a:solidFill>
                  <a:srgbClr val="FFFFFF"/>
                </a:solidFill>
                <a:latin typeface="Andale Mono"/>
                <a:cs typeface="Andale Mono"/>
              </a:rPr>
              <a:t>0.013],</a:t>
            </a:r>
            <a:endParaRPr sz="2850">
              <a:latin typeface="Andale Mono"/>
              <a:cs typeface="Andale Mono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2121904" y="5573686"/>
            <a:ext cx="4465955" cy="1439545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dirty="0" sz="2850" spc="-105">
                <a:solidFill>
                  <a:srgbClr val="FFFFFF"/>
                </a:solidFill>
                <a:latin typeface="Andale Mono"/>
                <a:cs typeface="Andale Mono"/>
              </a:rPr>
              <a:t>[0.110,</a:t>
            </a:r>
            <a:r>
              <a:rPr dirty="0" sz="2850" spc="-29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0">
                <a:solidFill>
                  <a:srgbClr val="FFFFFF"/>
                </a:solidFill>
                <a:latin typeface="Andale Mono"/>
                <a:cs typeface="Andale Mono"/>
              </a:rPr>
              <a:t>0.889,</a:t>
            </a:r>
            <a:r>
              <a:rPr dirty="0" sz="2850" spc="-29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5">
                <a:solidFill>
                  <a:srgbClr val="FFFFFF"/>
                </a:solidFill>
                <a:latin typeface="Andale Mono"/>
                <a:cs typeface="Andale Mono"/>
              </a:rPr>
              <a:t>0.001],</a:t>
            </a:r>
            <a:endParaRPr sz="28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2850" spc="-105">
                <a:solidFill>
                  <a:srgbClr val="FFFFFF"/>
                </a:solidFill>
                <a:latin typeface="Andale Mono"/>
                <a:cs typeface="Andale Mono"/>
              </a:rPr>
              <a:t>[0.023,</a:t>
            </a:r>
            <a:r>
              <a:rPr dirty="0" sz="2850" spc="-29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0">
                <a:solidFill>
                  <a:srgbClr val="FFFFFF"/>
                </a:solidFill>
                <a:latin typeface="Andale Mono"/>
                <a:cs typeface="Andale Mono"/>
              </a:rPr>
              <a:t>0.027,</a:t>
            </a:r>
            <a:r>
              <a:rPr dirty="0" sz="2850" spc="-29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5">
                <a:solidFill>
                  <a:srgbClr val="FFFFFF"/>
                </a:solidFill>
                <a:latin typeface="Andale Mono"/>
                <a:cs typeface="Andale Mono"/>
              </a:rPr>
              <a:t>0.985],</a:t>
            </a:r>
            <a:endParaRPr sz="28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2850" spc="-25">
                <a:solidFill>
                  <a:srgbClr val="FFFFFF"/>
                </a:solidFill>
                <a:latin typeface="Andale Mono"/>
                <a:cs typeface="Andale Mono"/>
              </a:rPr>
              <a:t>…,</a:t>
            </a:r>
            <a:endParaRPr sz="2850">
              <a:latin typeface="Andale Mono"/>
              <a:cs typeface="Andale Mono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298642" y="10295678"/>
            <a:ext cx="124587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45" b="1">
                <a:solidFill>
                  <a:srgbClr val="FFFFFF"/>
                </a:solidFill>
                <a:latin typeface="Arial"/>
                <a:cs typeface="Arial"/>
              </a:rPr>
              <a:t>Inputs</a:t>
            </a:r>
            <a:endParaRPr sz="33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4482215" y="10075789"/>
            <a:ext cx="1987550" cy="963930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marL="86360" marR="5080" indent="-74295">
              <a:lnSpc>
                <a:spcPts val="3429"/>
              </a:lnSpc>
              <a:spcBef>
                <a:spcPts val="650"/>
              </a:spcBef>
            </a:pPr>
            <a:r>
              <a:rPr dirty="0" sz="3300" spc="-70" b="1">
                <a:solidFill>
                  <a:srgbClr val="FFFFFF"/>
                </a:solidFill>
                <a:latin typeface="Arial"/>
                <a:cs typeface="Arial"/>
              </a:rPr>
              <a:t>Numerical </a:t>
            </a: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encoding</a:t>
            </a:r>
            <a:endParaRPr sz="33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7301505" y="9696098"/>
            <a:ext cx="5212715" cy="1323975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algn="ctr" marL="1243330" marR="1227455">
              <a:lnSpc>
                <a:spcPts val="3229"/>
              </a:lnSpc>
              <a:spcBef>
                <a:spcPts val="650"/>
              </a:spcBef>
            </a:pPr>
            <a:r>
              <a:rPr dirty="0" sz="3100" spc="-10" b="1">
                <a:solidFill>
                  <a:srgbClr val="FFFFFF"/>
                </a:solidFill>
                <a:latin typeface="Arial"/>
                <a:cs typeface="Arial"/>
              </a:rPr>
              <a:t>Learns representation</a:t>
            </a:r>
            <a:endParaRPr sz="3100">
              <a:latin typeface="Arial"/>
              <a:cs typeface="Arial"/>
            </a:endParaRPr>
          </a:p>
          <a:p>
            <a:pPr algn="ctr">
              <a:lnSpc>
                <a:spcPts val="3210"/>
              </a:lnSpc>
            </a:pPr>
            <a:r>
              <a:rPr dirty="0" sz="3100" spc="-10" b="1">
                <a:solidFill>
                  <a:srgbClr val="FFFFFF"/>
                </a:solidFill>
                <a:latin typeface="Arial"/>
                <a:cs typeface="Arial"/>
              </a:rPr>
              <a:t>(patterns/features/weights)</a:t>
            </a:r>
            <a:endParaRPr sz="31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2843306" y="10075789"/>
            <a:ext cx="3001010" cy="963930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marL="726440" marR="5080" indent="-714375">
              <a:lnSpc>
                <a:spcPts val="3429"/>
              </a:lnSpc>
              <a:spcBef>
                <a:spcPts val="650"/>
              </a:spcBef>
            </a:pPr>
            <a:r>
              <a:rPr dirty="0" sz="3300" spc="-50" b="1">
                <a:solidFill>
                  <a:srgbClr val="FFFFFF"/>
                </a:solidFill>
                <a:latin typeface="Arial"/>
                <a:cs typeface="Arial"/>
              </a:rPr>
              <a:t>Representation </a:t>
            </a: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outputs</a:t>
            </a:r>
            <a:endParaRPr sz="33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7483489" y="10295678"/>
            <a:ext cx="164655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Outputs</a:t>
            </a:r>
            <a:endParaRPr sz="33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7571811" y="5330079"/>
            <a:ext cx="1475740" cy="1247140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algn="ctr" marL="12700" marR="5080" indent="-635">
              <a:lnSpc>
                <a:spcPts val="2310"/>
              </a:lnSpc>
              <a:spcBef>
                <a:spcPts val="495"/>
              </a:spcBef>
            </a:pPr>
            <a:r>
              <a:rPr dirty="0" sz="2250" spc="-10">
                <a:solidFill>
                  <a:srgbClr val="61D836"/>
                </a:solidFill>
                <a:latin typeface="Arial"/>
                <a:cs typeface="Arial"/>
              </a:rPr>
              <a:t>Coat,</a:t>
            </a:r>
            <a:r>
              <a:rPr dirty="0" sz="2250" spc="560">
                <a:solidFill>
                  <a:srgbClr val="61D836"/>
                </a:solidFill>
                <a:latin typeface="Arial"/>
                <a:cs typeface="Arial"/>
              </a:rPr>
              <a:t> </a:t>
            </a:r>
            <a:r>
              <a:rPr dirty="0" sz="2250" spc="-10">
                <a:solidFill>
                  <a:srgbClr val="61D836"/>
                </a:solidFill>
                <a:latin typeface="Arial"/>
                <a:cs typeface="Arial"/>
              </a:rPr>
              <a:t>Ankle</a:t>
            </a:r>
            <a:r>
              <a:rPr dirty="0" sz="2250" spc="-190">
                <a:solidFill>
                  <a:srgbClr val="61D836"/>
                </a:solidFill>
                <a:latin typeface="Arial"/>
                <a:cs typeface="Arial"/>
              </a:rPr>
              <a:t> </a:t>
            </a:r>
            <a:r>
              <a:rPr dirty="0" sz="2250" spc="40">
                <a:solidFill>
                  <a:srgbClr val="61D836"/>
                </a:solidFill>
                <a:latin typeface="Arial"/>
                <a:cs typeface="Arial"/>
              </a:rPr>
              <a:t>boot, </a:t>
            </a:r>
            <a:r>
              <a:rPr dirty="0" sz="2250" spc="-10">
                <a:solidFill>
                  <a:srgbClr val="61D836"/>
                </a:solidFill>
                <a:latin typeface="Arial"/>
                <a:cs typeface="Arial"/>
              </a:rPr>
              <a:t>Shirt, </a:t>
            </a:r>
            <a:r>
              <a:rPr dirty="0" sz="2250" spc="-10">
                <a:solidFill>
                  <a:srgbClr val="FF644E"/>
                </a:solidFill>
                <a:latin typeface="Arial"/>
                <a:cs typeface="Arial"/>
              </a:rPr>
              <a:t>Sandal</a:t>
            </a:r>
            <a:endParaRPr sz="2250">
              <a:latin typeface="Arial"/>
              <a:cs typeface="Arial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16757541" y="5924069"/>
            <a:ext cx="454025" cy="100965"/>
            <a:chOff x="16757541" y="5924069"/>
            <a:chExt cx="454025" cy="100965"/>
          </a:xfrm>
        </p:grpSpPr>
        <p:sp>
          <p:nvSpPr>
            <p:cNvPr id="20" name="object 20" descr=""/>
            <p:cNvSpPr/>
            <p:nvPr/>
          </p:nvSpPr>
          <p:spPr>
            <a:xfrm>
              <a:off x="16757541" y="5974330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 h="0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7110776" y="592406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 descr=""/>
          <p:cNvGrpSpPr/>
          <p:nvPr/>
        </p:nvGrpSpPr>
        <p:grpSpPr>
          <a:xfrm>
            <a:off x="7549593" y="5919772"/>
            <a:ext cx="4594860" cy="100965"/>
            <a:chOff x="7549593" y="5919772"/>
            <a:chExt cx="4594860" cy="100965"/>
          </a:xfrm>
        </p:grpSpPr>
        <p:sp>
          <p:nvSpPr>
            <p:cNvPr id="23" name="object 23" descr=""/>
            <p:cNvSpPr/>
            <p:nvPr/>
          </p:nvSpPr>
          <p:spPr>
            <a:xfrm>
              <a:off x="7549593" y="5970032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 h="0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7902836" y="591977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1690513" y="5970032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 h="0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2043759" y="591977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27" name="object 27" descr=""/>
          <p:cNvGraphicFramePr>
            <a:graphicFrameLocks noGrp="1"/>
          </p:cNvGraphicFramePr>
          <p:nvPr/>
        </p:nvGraphicFramePr>
        <p:xfrm>
          <a:off x="7446192" y="1855035"/>
          <a:ext cx="5126355" cy="2028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4014"/>
                <a:gridCol w="1410970"/>
                <a:gridCol w="2070735"/>
              </a:tblGrid>
              <a:tr h="47307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2850" spc="-135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[[0.092,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B="0" marT="190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2850" spc="-14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0.210,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B="0" marT="190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2850" spc="-1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0.415],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B="0" marT="1905">
                    <a:solidFill>
                      <a:srgbClr val="000000"/>
                    </a:solidFill>
                  </a:tcPr>
                </a:tc>
              </a:tr>
              <a:tr h="441325">
                <a:tc>
                  <a:txBody>
                    <a:bodyPr/>
                    <a:lstStyle/>
                    <a:p>
                      <a:pPr marL="31750">
                        <a:lnSpc>
                          <a:spcPts val="3379"/>
                        </a:lnSpc>
                      </a:pPr>
                      <a:r>
                        <a:rPr dirty="0" sz="2850" spc="-1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[0.778,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3379"/>
                        </a:lnSpc>
                      </a:pPr>
                      <a:r>
                        <a:rPr dirty="0" sz="2850" spc="-1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0.929,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3180"/>
                        </a:lnSpc>
                      </a:pPr>
                      <a:r>
                        <a:rPr dirty="0" sz="2850" spc="-1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0.030],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111442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2850" spc="-1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[0.019,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2850" spc="-25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…,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B="0" marT="29209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2850" spc="-1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0.182,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B="0" marT="2920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2850" spc="-1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0.555],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B="0" marT="53975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pSp>
        <p:nvGrpSpPr>
          <p:cNvPr id="28" name="object 28" descr=""/>
          <p:cNvGrpSpPr/>
          <p:nvPr/>
        </p:nvGrpSpPr>
        <p:grpSpPr>
          <a:xfrm>
            <a:off x="297471" y="3765349"/>
            <a:ext cx="4055745" cy="3778250"/>
            <a:chOff x="297471" y="3765349"/>
            <a:chExt cx="4055745" cy="3778250"/>
          </a:xfrm>
        </p:grpSpPr>
        <p:sp>
          <p:nvSpPr>
            <p:cNvPr id="29" name="object 29" descr=""/>
            <p:cNvSpPr/>
            <p:nvPr/>
          </p:nvSpPr>
          <p:spPr>
            <a:xfrm>
              <a:off x="3899290" y="5974330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 h="0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4252533" y="592406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297471" y="3765349"/>
              <a:ext cx="3565525" cy="3778250"/>
            </a:xfrm>
            <a:custGeom>
              <a:avLst/>
              <a:gdLst/>
              <a:ahLst/>
              <a:cxnLst/>
              <a:rect l="l" t="t" r="r" b="b"/>
              <a:pathLst>
                <a:path w="3565525" h="3778250">
                  <a:moveTo>
                    <a:pt x="3202488" y="0"/>
                  </a:moveTo>
                  <a:lnTo>
                    <a:pt x="362472" y="0"/>
                  </a:lnTo>
                  <a:lnTo>
                    <a:pt x="290342" y="277"/>
                  </a:lnTo>
                  <a:lnTo>
                    <a:pt x="232172" y="2220"/>
                  </a:lnTo>
                  <a:lnTo>
                    <a:pt x="185969" y="7493"/>
                  </a:lnTo>
                  <a:lnTo>
                    <a:pt x="106380" y="39176"/>
                  </a:lnTo>
                  <a:lnTo>
                    <a:pt x="69121" y="69121"/>
                  </a:lnTo>
                  <a:lnTo>
                    <a:pt x="39176" y="106380"/>
                  </a:lnTo>
                  <a:lnTo>
                    <a:pt x="17762" y="149737"/>
                  </a:lnTo>
                  <a:lnTo>
                    <a:pt x="2220" y="232172"/>
                  </a:lnTo>
                  <a:lnTo>
                    <a:pt x="277" y="290342"/>
                  </a:lnTo>
                  <a:lnTo>
                    <a:pt x="0" y="362472"/>
                  </a:lnTo>
                  <a:lnTo>
                    <a:pt x="0" y="3415385"/>
                  </a:lnTo>
                  <a:lnTo>
                    <a:pt x="277" y="3487515"/>
                  </a:lnTo>
                  <a:lnTo>
                    <a:pt x="2220" y="3545685"/>
                  </a:lnTo>
                  <a:lnTo>
                    <a:pt x="7493" y="3591888"/>
                  </a:lnTo>
                  <a:lnTo>
                    <a:pt x="39176" y="3671477"/>
                  </a:lnTo>
                  <a:lnTo>
                    <a:pt x="69121" y="3708736"/>
                  </a:lnTo>
                  <a:lnTo>
                    <a:pt x="106380" y="3738681"/>
                  </a:lnTo>
                  <a:lnTo>
                    <a:pt x="149737" y="3760094"/>
                  </a:lnTo>
                  <a:lnTo>
                    <a:pt x="232172" y="3775637"/>
                  </a:lnTo>
                  <a:lnTo>
                    <a:pt x="290342" y="3777580"/>
                  </a:lnTo>
                  <a:lnTo>
                    <a:pt x="362472" y="3777857"/>
                  </a:lnTo>
                  <a:lnTo>
                    <a:pt x="3202488" y="3777857"/>
                  </a:lnTo>
                  <a:lnTo>
                    <a:pt x="3274619" y="3777580"/>
                  </a:lnTo>
                  <a:lnTo>
                    <a:pt x="3332788" y="3775637"/>
                  </a:lnTo>
                  <a:lnTo>
                    <a:pt x="3378991" y="3770364"/>
                  </a:lnTo>
                  <a:lnTo>
                    <a:pt x="3458581" y="3738681"/>
                  </a:lnTo>
                  <a:lnTo>
                    <a:pt x="3495840" y="3708736"/>
                  </a:lnTo>
                  <a:lnTo>
                    <a:pt x="3525784" y="3671477"/>
                  </a:lnTo>
                  <a:lnTo>
                    <a:pt x="3547198" y="3628119"/>
                  </a:lnTo>
                  <a:lnTo>
                    <a:pt x="3562741" y="3545685"/>
                  </a:lnTo>
                  <a:lnTo>
                    <a:pt x="3564683" y="3487515"/>
                  </a:lnTo>
                  <a:lnTo>
                    <a:pt x="3564961" y="3415385"/>
                  </a:lnTo>
                  <a:lnTo>
                    <a:pt x="3564961" y="362472"/>
                  </a:lnTo>
                  <a:lnTo>
                    <a:pt x="3564683" y="290342"/>
                  </a:lnTo>
                  <a:lnTo>
                    <a:pt x="3562741" y="232172"/>
                  </a:lnTo>
                  <a:lnTo>
                    <a:pt x="3557467" y="185969"/>
                  </a:lnTo>
                  <a:lnTo>
                    <a:pt x="3525784" y="106380"/>
                  </a:lnTo>
                  <a:lnTo>
                    <a:pt x="3495840" y="69121"/>
                  </a:lnTo>
                  <a:lnTo>
                    <a:pt x="3458581" y="39176"/>
                  </a:lnTo>
                  <a:lnTo>
                    <a:pt x="3415223" y="17762"/>
                  </a:lnTo>
                  <a:lnTo>
                    <a:pt x="3332788" y="2220"/>
                  </a:lnTo>
                  <a:lnTo>
                    <a:pt x="3274619" y="277"/>
                  </a:lnTo>
                  <a:lnTo>
                    <a:pt x="32024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6904" y="3826498"/>
              <a:ext cx="3472530" cy="3559345"/>
            </a:xfrm>
            <a:prstGeom prst="rect">
              <a:avLst/>
            </a:prstGeom>
          </p:spPr>
        </p:pic>
      </p:grpSp>
      <p:sp>
        <p:nvSpPr>
          <p:cNvPr id="33" name="object 33" descr=""/>
          <p:cNvSpPr txBox="1"/>
          <p:nvPr/>
        </p:nvSpPr>
        <p:spPr>
          <a:xfrm rot="21240000">
            <a:off x="4593442" y="806556"/>
            <a:ext cx="5154976" cy="469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370"/>
              </a:lnSpc>
            </a:pPr>
            <a:r>
              <a:rPr dirty="0" sz="3700" b="1">
                <a:solidFill>
                  <a:srgbClr val="FFFFFF"/>
                </a:solidFill>
                <a:latin typeface="Bradley Hand"/>
                <a:cs typeface="Bradley Hand"/>
              </a:rPr>
              <a:t>1.</a:t>
            </a:r>
            <a:r>
              <a:rPr dirty="0" sz="3700" spc="-7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3700" b="1">
                <a:solidFill>
                  <a:srgbClr val="FFFFFF"/>
                </a:solidFill>
                <a:latin typeface="Bradley Hand"/>
                <a:cs typeface="Bradley Hand"/>
              </a:rPr>
              <a:t>Initialise</a:t>
            </a:r>
            <a:r>
              <a:rPr dirty="0" sz="3700" spc="-7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5255" sz="5550" b="1">
                <a:solidFill>
                  <a:srgbClr val="FFFFFF"/>
                </a:solidFill>
                <a:latin typeface="Bradley Hand"/>
                <a:cs typeface="Bradley Hand"/>
              </a:rPr>
              <a:t>with</a:t>
            </a:r>
            <a:r>
              <a:rPr dirty="0" baseline="5255" sz="5550" spc="-112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6756" sz="5550" spc="-15" b="1">
                <a:solidFill>
                  <a:srgbClr val="FFFFFF"/>
                </a:solidFill>
                <a:latin typeface="Bradley Hand"/>
                <a:cs typeface="Bradley Hand"/>
              </a:rPr>
              <a:t>random</a:t>
            </a:r>
            <a:endParaRPr baseline="6756" sz="5550">
              <a:latin typeface="Bradley Hand"/>
              <a:cs typeface="Bradley Hand"/>
            </a:endParaRPr>
          </a:p>
        </p:txBody>
      </p:sp>
      <p:sp>
        <p:nvSpPr>
          <p:cNvPr id="34" name="object 34" descr=""/>
          <p:cNvSpPr txBox="1"/>
          <p:nvPr/>
        </p:nvSpPr>
        <p:spPr>
          <a:xfrm rot="21240000">
            <a:off x="4252130" y="1333781"/>
            <a:ext cx="5966094" cy="469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005"/>
              </a:lnSpc>
            </a:pPr>
            <a:r>
              <a:rPr dirty="0" baseline="-6006" sz="5550" b="1">
                <a:solidFill>
                  <a:srgbClr val="FFFFFF"/>
                </a:solidFill>
                <a:latin typeface="Bradley Hand"/>
                <a:cs typeface="Bradley Hand"/>
              </a:rPr>
              <a:t>weights</a:t>
            </a:r>
            <a:r>
              <a:rPr dirty="0" baseline="-6006" sz="5550" spc="-112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2252" sz="5550" b="1">
                <a:solidFill>
                  <a:srgbClr val="FFFFFF"/>
                </a:solidFill>
                <a:latin typeface="Bradley Hand"/>
                <a:cs typeface="Bradley Hand"/>
              </a:rPr>
              <a:t>(only</a:t>
            </a:r>
            <a:r>
              <a:rPr dirty="0" baseline="-2252" sz="5550" spc="-112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3700" b="1">
                <a:solidFill>
                  <a:srgbClr val="FFFFFF"/>
                </a:solidFill>
                <a:latin typeface="Bradley Hand"/>
                <a:cs typeface="Bradley Hand"/>
              </a:rPr>
              <a:t>at</a:t>
            </a:r>
            <a:r>
              <a:rPr dirty="0" sz="3700" spc="-7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3700" spc="-10" b="1">
                <a:solidFill>
                  <a:srgbClr val="FFFFFF"/>
                </a:solidFill>
                <a:latin typeface="Bradley Hand"/>
                <a:cs typeface="Bradley Hand"/>
              </a:rPr>
              <a:t>beginning)</a:t>
            </a:r>
            <a:endParaRPr sz="3700">
              <a:latin typeface="Bradley Hand"/>
              <a:cs typeface="Bradley Hand"/>
            </a:endParaRPr>
          </a:p>
        </p:txBody>
      </p:sp>
      <p:sp>
        <p:nvSpPr>
          <p:cNvPr id="35" name="object 35" descr=""/>
          <p:cNvSpPr txBox="1"/>
          <p:nvPr/>
        </p:nvSpPr>
        <p:spPr>
          <a:xfrm rot="60000">
            <a:off x="15394767" y="160187"/>
            <a:ext cx="3656417" cy="469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100"/>
              </a:lnSpc>
            </a:pPr>
            <a:r>
              <a:rPr dirty="0" baseline="3003" sz="5550" b="1">
                <a:solidFill>
                  <a:srgbClr val="FFFFFF"/>
                </a:solidFill>
                <a:latin typeface="Bradley Hand"/>
                <a:cs typeface="Bradley Hand"/>
              </a:rPr>
              <a:t>2.</a:t>
            </a:r>
            <a:r>
              <a:rPr dirty="0" baseline="3003" sz="5550" spc="-97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2252" sz="5550" b="1">
                <a:solidFill>
                  <a:srgbClr val="FFFFFF"/>
                </a:solidFill>
                <a:latin typeface="Bradley Hand"/>
                <a:cs typeface="Bradley Hand"/>
              </a:rPr>
              <a:t>Show</a:t>
            </a:r>
            <a:r>
              <a:rPr dirty="0" baseline="2252" sz="5550" spc="-97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3700" spc="-10" b="1">
                <a:solidFill>
                  <a:srgbClr val="FFFFFF"/>
                </a:solidFill>
                <a:latin typeface="Bradley Hand"/>
                <a:cs typeface="Bradley Hand"/>
              </a:rPr>
              <a:t>examples</a:t>
            </a:r>
            <a:endParaRPr sz="3700">
              <a:latin typeface="Bradley Hand"/>
              <a:cs typeface="Bradley Hand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1752267" y="7141662"/>
            <a:ext cx="5417820" cy="11963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 indent="203200">
              <a:lnSpc>
                <a:spcPts val="4210"/>
              </a:lnSpc>
              <a:spcBef>
                <a:spcPts val="125"/>
              </a:spcBef>
            </a:pPr>
            <a:r>
              <a:rPr dirty="0" baseline="-2252" sz="5550" b="1">
                <a:solidFill>
                  <a:srgbClr val="FFFFFF"/>
                </a:solidFill>
                <a:latin typeface="Bradley Hand"/>
                <a:cs typeface="Bradley Hand"/>
              </a:rPr>
              <a:t>3.</a:t>
            </a:r>
            <a:r>
              <a:rPr dirty="0" baseline="-2252" sz="5550" spc="-7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2252" sz="5550" b="1">
                <a:solidFill>
                  <a:srgbClr val="FFFFFF"/>
                </a:solidFill>
                <a:latin typeface="Bradley Hand"/>
                <a:cs typeface="Bradley Hand"/>
              </a:rPr>
              <a:t>Update</a:t>
            </a:r>
            <a:r>
              <a:rPr dirty="0" baseline="-2252" sz="5550" spc="-7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3700" spc="-10" b="1">
                <a:solidFill>
                  <a:srgbClr val="FFFFFF"/>
                </a:solidFill>
                <a:latin typeface="Bradley Hand"/>
                <a:cs typeface="Bradley Hand"/>
              </a:rPr>
              <a:t>representation </a:t>
            </a:r>
            <a:r>
              <a:rPr dirty="0" baseline="-2252" sz="5550" b="1">
                <a:solidFill>
                  <a:srgbClr val="FFFFFF"/>
                </a:solidFill>
                <a:latin typeface="Bradley Hand"/>
                <a:cs typeface="Bradley Hand"/>
              </a:rPr>
              <a:t>outputs</a:t>
            </a:r>
            <a:r>
              <a:rPr dirty="0" baseline="-2252" sz="5550" spc="-7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3700" b="1">
                <a:solidFill>
                  <a:srgbClr val="FFFFFF"/>
                </a:solidFill>
                <a:latin typeface="Bradley Hand"/>
                <a:cs typeface="Bradley Hand"/>
              </a:rPr>
              <a:t>(weights</a:t>
            </a:r>
            <a:r>
              <a:rPr dirty="0" sz="3700" spc="-5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2252" sz="5550" b="1">
                <a:solidFill>
                  <a:srgbClr val="FFFFFF"/>
                </a:solidFill>
                <a:latin typeface="Bradley Hand"/>
                <a:cs typeface="Bradley Hand"/>
              </a:rPr>
              <a:t>&amp;</a:t>
            </a:r>
            <a:r>
              <a:rPr dirty="0" baseline="2252" sz="5550" spc="-7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3003" sz="5550" spc="-15" b="1">
                <a:solidFill>
                  <a:srgbClr val="FFFFFF"/>
                </a:solidFill>
                <a:latin typeface="Bradley Hand"/>
                <a:cs typeface="Bradley Hand"/>
              </a:rPr>
              <a:t>biases)</a:t>
            </a:r>
            <a:endParaRPr baseline="3003" sz="5550">
              <a:latin typeface="Bradley Hand"/>
              <a:cs typeface="Bradley Hand"/>
            </a:endParaRPr>
          </a:p>
        </p:txBody>
      </p:sp>
      <p:sp>
        <p:nvSpPr>
          <p:cNvPr id="37" name="object 37" descr=""/>
          <p:cNvSpPr/>
          <p:nvPr/>
        </p:nvSpPr>
        <p:spPr>
          <a:xfrm>
            <a:off x="9801581" y="3641889"/>
            <a:ext cx="0" cy="351790"/>
          </a:xfrm>
          <a:custGeom>
            <a:avLst/>
            <a:gdLst/>
            <a:ahLst/>
            <a:cxnLst/>
            <a:rect l="l" t="t" r="r" b="b"/>
            <a:pathLst>
              <a:path w="0" h="351789">
                <a:moveTo>
                  <a:pt x="0" y="351378"/>
                </a:moveTo>
                <a:lnTo>
                  <a:pt x="0" y="10470"/>
                </a:lnTo>
                <a:lnTo>
                  <a:pt x="0" y="0"/>
                </a:lnTo>
              </a:path>
            </a:pathLst>
          </a:custGeom>
          <a:ln w="20941">
            <a:solidFill>
              <a:srgbClr val="61D83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/>
          <p:nvPr/>
        </p:nvSpPr>
        <p:spPr>
          <a:xfrm>
            <a:off x="9751321" y="3551840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50260" y="0"/>
                </a:moveTo>
                <a:lnTo>
                  <a:pt x="0" y="100520"/>
                </a:lnTo>
                <a:lnTo>
                  <a:pt x="100520" y="100520"/>
                </a:lnTo>
                <a:lnTo>
                  <a:pt x="50260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9" name="object 39" descr=""/>
          <p:cNvGrpSpPr/>
          <p:nvPr/>
        </p:nvGrpSpPr>
        <p:grpSpPr>
          <a:xfrm>
            <a:off x="12057172" y="2695056"/>
            <a:ext cx="605790" cy="100965"/>
            <a:chOff x="12057172" y="2695056"/>
            <a:chExt cx="605790" cy="100965"/>
          </a:xfrm>
        </p:grpSpPr>
        <p:sp>
          <p:nvSpPr>
            <p:cNvPr id="40" name="object 40" descr=""/>
            <p:cNvSpPr/>
            <p:nvPr/>
          </p:nvSpPr>
          <p:spPr>
            <a:xfrm>
              <a:off x="12057172" y="2745316"/>
              <a:ext cx="515620" cy="0"/>
            </a:xfrm>
            <a:custGeom>
              <a:avLst/>
              <a:gdLst/>
              <a:ahLst/>
              <a:cxnLst/>
              <a:rect l="l" t="t" r="r" b="b"/>
              <a:pathLst>
                <a:path w="515620" h="0">
                  <a:moveTo>
                    <a:pt x="0" y="0"/>
                  </a:moveTo>
                  <a:lnTo>
                    <a:pt x="504730" y="0"/>
                  </a:lnTo>
                  <a:lnTo>
                    <a:pt x="515201" y="0"/>
                  </a:lnTo>
                </a:path>
              </a:pathLst>
            </a:custGeom>
            <a:ln w="20941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12561900" y="2695056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2" name="object 42" descr=""/>
          <p:cNvGrpSpPr/>
          <p:nvPr/>
        </p:nvGrpSpPr>
        <p:grpSpPr>
          <a:xfrm>
            <a:off x="15024903" y="4592954"/>
            <a:ext cx="100965" cy="605790"/>
            <a:chOff x="15024903" y="4592954"/>
            <a:chExt cx="100965" cy="605790"/>
          </a:xfrm>
        </p:grpSpPr>
        <p:sp>
          <p:nvSpPr>
            <p:cNvPr id="43" name="object 43" descr=""/>
            <p:cNvSpPr/>
            <p:nvPr/>
          </p:nvSpPr>
          <p:spPr>
            <a:xfrm>
              <a:off x="15075163" y="4592954"/>
              <a:ext cx="0" cy="515620"/>
            </a:xfrm>
            <a:custGeom>
              <a:avLst/>
              <a:gdLst/>
              <a:ahLst/>
              <a:cxnLst/>
              <a:rect l="l" t="t" r="r" b="b"/>
              <a:pathLst>
                <a:path w="0" h="515620">
                  <a:moveTo>
                    <a:pt x="0" y="0"/>
                  </a:moveTo>
                  <a:lnTo>
                    <a:pt x="0" y="504730"/>
                  </a:lnTo>
                  <a:lnTo>
                    <a:pt x="0" y="515201"/>
                  </a:lnTo>
                </a:path>
              </a:pathLst>
            </a:custGeom>
            <a:ln w="20941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15024903" y="5097684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5" name="object 45" descr=""/>
          <p:cNvGrpSpPr/>
          <p:nvPr/>
        </p:nvGrpSpPr>
        <p:grpSpPr>
          <a:xfrm>
            <a:off x="7292237" y="8183350"/>
            <a:ext cx="4416425" cy="280035"/>
            <a:chOff x="7292237" y="8183350"/>
            <a:chExt cx="4416425" cy="280035"/>
          </a:xfrm>
        </p:grpSpPr>
        <p:sp>
          <p:nvSpPr>
            <p:cNvPr id="46" name="object 46" descr=""/>
            <p:cNvSpPr/>
            <p:nvPr/>
          </p:nvSpPr>
          <p:spPr>
            <a:xfrm>
              <a:off x="7380942" y="8231056"/>
              <a:ext cx="4317365" cy="222250"/>
            </a:xfrm>
            <a:custGeom>
              <a:avLst/>
              <a:gdLst/>
              <a:ahLst/>
              <a:cxnLst/>
              <a:rect l="l" t="t" r="r" b="b"/>
              <a:pathLst>
                <a:path w="4317365" h="222250">
                  <a:moveTo>
                    <a:pt x="4316967" y="115195"/>
                  </a:moveTo>
                  <a:lnTo>
                    <a:pt x="4266789" y="121216"/>
                  </a:lnTo>
                  <a:lnTo>
                    <a:pt x="4216599" y="127061"/>
                  </a:lnTo>
                  <a:lnTo>
                    <a:pt x="4166397" y="132731"/>
                  </a:lnTo>
                  <a:lnTo>
                    <a:pt x="4116184" y="138226"/>
                  </a:lnTo>
                  <a:lnTo>
                    <a:pt x="4065959" y="143546"/>
                  </a:lnTo>
                  <a:lnTo>
                    <a:pt x="4015722" y="148691"/>
                  </a:lnTo>
                  <a:lnTo>
                    <a:pt x="3965474" y="153661"/>
                  </a:lnTo>
                  <a:lnTo>
                    <a:pt x="3915214" y="158456"/>
                  </a:lnTo>
                  <a:lnTo>
                    <a:pt x="3864943" y="163075"/>
                  </a:lnTo>
                  <a:lnTo>
                    <a:pt x="3814660" y="167520"/>
                  </a:lnTo>
                  <a:lnTo>
                    <a:pt x="3764365" y="171789"/>
                  </a:lnTo>
                  <a:lnTo>
                    <a:pt x="3714059" y="175883"/>
                  </a:lnTo>
                  <a:lnTo>
                    <a:pt x="3663741" y="179802"/>
                  </a:lnTo>
                  <a:lnTo>
                    <a:pt x="3613411" y="183546"/>
                  </a:lnTo>
                  <a:lnTo>
                    <a:pt x="3563070" y="187115"/>
                  </a:lnTo>
                  <a:lnTo>
                    <a:pt x="3512717" y="190509"/>
                  </a:lnTo>
                  <a:lnTo>
                    <a:pt x="3462353" y="193728"/>
                  </a:lnTo>
                  <a:lnTo>
                    <a:pt x="3411976" y="196771"/>
                  </a:lnTo>
                  <a:lnTo>
                    <a:pt x="3361589" y="199640"/>
                  </a:lnTo>
                  <a:lnTo>
                    <a:pt x="3311189" y="202333"/>
                  </a:lnTo>
                  <a:lnTo>
                    <a:pt x="3260778" y="204852"/>
                  </a:lnTo>
                  <a:lnTo>
                    <a:pt x="3210356" y="207195"/>
                  </a:lnTo>
                  <a:lnTo>
                    <a:pt x="3159921" y="209363"/>
                  </a:lnTo>
                  <a:lnTo>
                    <a:pt x="3109476" y="211356"/>
                  </a:lnTo>
                  <a:lnTo>
                    <a:pt x="3059018" y="213174"/>
                  </a:lnTo>
                  <a:lnTo>
                    <a:pt x="3008549" y="214816"/>
                  </a:lnTo>
                  <a:lnTo>
                    <a:pt x="2958068" y="216284"/>
                  </a:lnTo>
                  <a:lnTo>
                    <a:pt x="2907576" y="217576"/>
                  </a:lnTo>
                  <a:lnTo>
                    <a:pt x="2857072" y="218694"/>
                  </a:lnTo>
                  <a:lnTo>
                    <a:pt x="2806556" y="219636"/>
                  </a:lnTo>
                  <a:lnTo>
                    <a:pt x="2756029" y="220403"/>
                  </a:lnTo>
                  <a:lnTo>
                    <a:pt x="2705490" y="220995"/>
                  </a:lnTo>
                  <a:lnTo>
                    <a:pt x="2654939" y="221412"/>
                  </a:lnTo>
                  <a:lnTo>
                    <a:pt x="2604377" y="221654"/>
                  </a:lnTo>
                  <a:lnTo>
                    <a:pt x="2553803" y="221721"/>
                  </a:lnTo>
                  <a:lnTo>
                    <a:pt x="2503218" y="221613"/>
                  </a:lnTo>
                  <a:lnTo>
                    <a:pt x="2452620" y="221329"/>
                  </a:lnTo>
                  <a:lnTo>
                    <a:pt x="2402012" y="220871"/>
                  </a:lnTo>
                  <a:lnTo>
                    <a:pt x="2351391" y="220237"/>
                  </a:lnTo>
                  <a:lnTo>
                    <a:pt x="2300759" y="219428"/>
                  </a:lnTo>
                  <a:lnTo>
                    <a:pt x="2250116" y="218444"/>
                  </a:lnTo>
                  <a:lnTo>
                    <a:pt x="2199461" y="217285"/>
                  </a:lnTo>
                  <a:lnTo>
                    <a:pt x="2148794" y="215951"/>
                  </a:lnTo>
                  <a:lnTo>
                    <a:pt x="2098115" y="214442"/>
                  </a:lnTo>
                  <a:lnTo>
                    <a:pt x="2047425" y="212758"/>
                  </a:lnTo>
                  <a:lnTo>
                    <a:pt x="1996723" y="210898"/>
                  </a:lnTo>
                  <a:lnTo>
                    <a:pt x="1946010" y="208864"/>
                  </a:lnTo>
                  <a:lnTo>
                    <a:pt x="1895285" y="206654"/>
                  </a:lnTo>
                  <a:lnTo>
                    <a:pt x="1844548" y="204269"/>
                  </a:lnTo>
                  <a:lnTo>
                    <a:pt x="1793800" y="201710"/>
                  </a:lnTo>
                  <a:lnTo>
                    <a:pt x="1743040" y="198975"/>
                  </a:lnTo>
                  <a:lnTo>
                    <a:pt x="1692268" y="196065"/>
                  </a:lnTo>
                  <a:lnTo>
                    <a:pt x="1641485" y="192979"/>
                  </a:lnTo>
                  <a:lnTo>
                    <a:pt x="1590690" y="189719"/>
                  </a:lnTo>
                  <a:lnTo>
                    <a:pt x="1539884" y="186284"/>
                  </a:lnTo>
                  <a:lnTo>
                    <a:pt x="1489066" y="182673"/>
                  </a:lnTo>
                  <a:lnTo>
                    <a:pt x="1438236" y="178888"/>
                  </a:lnTo>
                  <a:lnTo>
                    <a:pt x="1387395" y="174927"/>
                  </a:lnTo>
                  <a:lnTo>
                    <a:pt x="1336542" y="170791"/>
                  </a:lnTo>
                  <a:lnTo>
                    <a:pt x="1285677" y="166480"/>
                  </a:lnTo>
                  <a:lnTo>
                    <a:pt x="1234801" y="161994"/>
                  </a:lnTo>
                  <a:lnTo>
                    <a:pt x="1183913" y="157333"/>
                  </a:lnTo>
                  <a:lnTo>
                    <a:pt x="1133014" y="152497"/>
                  </a:lnTo>
                  <a:lnTo>
                    <a:pt x="1082103" y="147485"/>
                  </a:lnTo>
                  <a:lnTo>
                    <a:pt x="1031180" y="142299"/>
                  </a:lnTo>
                  <a:lnTo>
                    <a:pt x="980246" y="136937"/>
                  </a:lnTo>
                  <a:lnTo>
                    <a:pt x="929300" y="131401"/>
                  </a:lnTo>
                  <a:lnTo>
                    <a:pt x="878342" y="125689"/>
                  </a:lnTo>
                  <a:lnTo>
                    <a:pt x="827373" y="119802"/>
                  </a:lnTo>
                  <a:lnTo>
                    <a:pt x="776392" y="113740"/>
                  </a:lnTo>
                  <a:lnTo>
                    <a:pt x="725399" y="107503"/>
                  </a:lnTo>
                  <a:lnTo>
                    <a:pt x="674395" y="101091"/>
                  </a:lnTo>
                  <a:lnTo>
                    <a:pt x="623379" y="94503"/>
                  </a:lnTo>
                  <a:lnTo>
                    <a:pt x="572352" y="87741"/>
                  </a:lnTo>
                  <a:lnTo>
                    <a:pt x="521313" y="80803"/>
                  </a:lnTo>
                  <a:lnTo>
                    <a:pt x="470262" y="73691"/>
                  </a:lnTo>
                  <a:lnTo>
                    <a:pt x="419200" y="66403"/>
                  </a:lnTo>
                  <a:lnTo>
                    <a:pt x="368126" y="58940"/>
                  </a:lnTo>
                  <a:lnTo>
                    <a:pt x="317040" y="51302"/>
                  </a:lnTo>
                  <a:lnTo>
                    <a:pt x="265943" y="43489"/>
                  </a:lnTo>
                  <a:lnTo>
                    <a:pt x="214834" y="35501"/>
                  </a:lnTo>
                  <a:lnTo>
                    <a:pt x="163714" y="27338"/>
                  </a:lnTo>
                  <a:lnTo>
                    <a:pt x="112582" y="18999"/>
                  </a:lnTo>
                  <a:lnTo>
                    <a:pt x="61438" y="10486"/>
                  </a:lnTo>
                  <a:lnTo>
                    <a:pt x="10283" y="1797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7292237" y="8183350"/>
              <a:ext cx="107950" cy="99060"/>
            </a:xfrm>
            <a:custGeom>
              <a:avLst/>
              <a:gdLst/>
              <a:ahLst/>
              <a:cxnLst/>
              <a:rect l="l" t="t" r="r" b="b"/>
              <a:pathLst>
                <a:path w="107950" h="99059">
                  <a:moveTo>
                    <a:pt x="107674" y="0"/>
                  </a:moveTo>
                  <a:lnTo>
                    <a:pt x="0" y="32199"/>
                  </a:lnTo>
                  <a:lnTo>
                    <a:pt x="90364" y="99018"/>
                  </a:lnTo>
                  <a:lnTo>
                    <a:pt x="107674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 descr=""/>
          <p:cNvSpPr txBox="1"/>
          <p:nvPr/>
        </p:nvSpPr>
        <p:spPr>
          <a:xfrm>
            <a:off x="3243815" y="7661898"/>
            <a:ext cx="4034790" cy="117284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100455" marR="5080" indent="-1088390">
              <a:lnSpc>
                <a:spcPts val="4230"/>
              </a:lnSpc>
              <a:spcBef>
                <a:spcPts val="35"/>
              </a:spcBef>
            </a:pPr>
            <a:r>
              <a:rPr dirty="0" baseline="-2252" sz="5550" b="1">
                <a:solidFill>
                  <a:srgbClr val="FFFFFF"/>
                </a:solidFill>
                <a:latin typeface="Bradley Hand"/>
                <a:cs typeface="Bradley Hand"/>
              </a:rPr>
              <a:t>4.</a:t>
            </a:r>
            <a:r>
              <a:rPr dirty="0" baseline="-2252" sz="5550" spc="-7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1501" sz="5550" b="1">
                <a:solidFill>
                  <a:srgbClr val="FFFFFF"/>
                </a:solidFill>
                <a:latin typeface="Bradley Hand"/>
                <a:cs typeface="Bradley Hand"/>
              </a:rPr>
              <a:t>Repeat</a:t>
            </a:r>
            <a:r>
              <a:rPr dirty="0" baseline="-1501" sz="5550" spc="-7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3700" b="1">
                <a:solidFill>
                  <a:srgbClr val="FFFFFF"/>
                </a:solidFill>
                <a:latin typeface="Bradley Hand"/>
                <a:cs typeface="Bradley Hand"/>
              </a:rPr>
              <a:t>with</a:t>
            </a:r>
            <a:r>
              <a:rPr dirty="0" sz="3700" spc="-5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501" sz="5550" spc="-30" b="1">
                <a:solidFill>
                  <a:srgbClr val="FFFFFF"/>
                </a:solidFill>
                <a:latin typeface="Bradley Hand"/>
                <a:cs typeface="Bradley Hand"/>
              </a:rPr>
              <a:t>more </a:t>
            </a:r>
            <a:r>
              <a:rPr dirty="0" sz="3700" spc="-10" b="1">
                <a:solidFill>
                  <a:srgbClr val="FFFFFF"/>
                </a:solidFill>
                <a:latin typeface="Bradley Hand"/>
                <a:cs typeface="Bradley Hand"/>
              </a:rPr>
              <a:t>examples</a:t>
            </a:r>
            <a:endParaRPr sz="3700">
              <a:latin typeface="Bradley Hand"/>
              <a:cs typeface="Bradley Han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253" y="2091195"/>
            <a:ext cx="18847593" cy="4403736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825389" y="6367630"/>
            <a:ext cx="589280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heavy" sz="165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https://</a:t>
            </a:r>
            <a:r>
              <a:rPr dirty="0" u="heavy" sz="165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3"/>
              </a:rPr>
              <a:t>www.github.com/mrdbourke/pytorch-deep-</a:t>
            </a:r>
            <a:r>
              <a:rPr dirty="0" u="heavy" sz="1650" spc="-1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3"/>
              </a:rPr>
              <a:t>learning</a:t>
            </a:r>
            <a:endParaRPr sz="165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077660" y="6262921"/>
            <a:ext cx="5988050" cy="494665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2432685" marR="5080" indent="-2420620">
              <a:lnSpc>
                <a:spcPts val="1710"/>
              </a:lnSpc>
              <a:spcBef>
                <a:spcPts val="380"/>
              </a:spcBef>
            </a:pPr>
            <a:r>
              <a:rPr dirty="0" u="heavy" sz="165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https://</a:t>
            </a:r>
            <a:r>
              <a:rPr dirty="0" u="heavy" sz="165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4"/>
              </a:rPr>
              <a:t>www.github.com/mrdbourke/pytorch-deep-</a:t>
            </a:r>
            <a:r>
              <a:rPr dirty="0" u="heavy" sz="1650" spc="-1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4"/>
              </a:rPr>
              <a:t>learning/</a:t>
            </a:r>
            <a:r>
              <a:rPr dirty="0" sz="165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u="heavy" sz="1650" spc="-1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discussions</a:t>
            </a:r>
            <a:endParaRPr sz="165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157685" y="6367630"/>
            <a:ext cx="226631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heavy" sz="1650" spc="-1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https://learnpytorch.io</a:t>
            </a:r>
            <a:endParaRPr sz="16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111455" y="-561362"/>
            <a:ext cx="5881370" cy="2589530"/>
          </a:xfrm>
          <a:prstGeom prst="rect"/>
        </p:spPr>
        <p:txBody>
          <a:bodyPr wrap="square" lIns="0" tIns="473709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729"/>
              </a:spcBef>
            </a:pPr>
            <a:r>
              <a:rPr dirty="0" spc="60"/>
              <a:t>Resources</a:t>
            </a:r>
          </a:p>
          <a:p>
            <a:pPr algn="ctr" marL="8255">
              <a:lnSpc>
                <a:spcPct val="100000"/>
              </a:lnSpc>
              <a:spcBef>
                <a:spcPts val="1260"/>
              </a:spcBef>
            </a:pPr>
            <a:r>
              <a:rPr dirty="0" sz="3300" spc="-85" b="1">
                <a:latin typeface="Arial"/>
                <a:cs typeface="Arial"/>
              </a:rPr>
              <a:t>Course</a:t>
            </a:r>
            <a:r>
              <a:rPr dirty="0" sz="3300" spc="-310" b="1">
                <a:latin typeface="Arial"/>
                <a:cs typeface="Arial"/>
              </a:rPr>
              <a:t> </a:t>
            </a:r>
            <a:r>
              <a:rPr dirty="0" sz="3300" spc="-25" b="1">
                <a:latin typeface="Arial"/>
                <a:cs typeface="Arial"/>
              </a:rPr>
              <a:t>Q&amp;A</a:t>
            </a:r>
            <a:endParaRPr sz="33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4484660" y="1500134"/>
            <a:ext cx="3742054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85" b="1">
                <a:solidFill>
                  <a:srgbClr val="FFFFFF"/>
                </a:solidFill>
                <a:latin typeface="Arial"/>
                <a:cs typeface="Arial"/>
              </a:rPr>
              <a:t>Course</a:t>
            </a:r>
            <a:r>
              <a:rPr dirty="0" sz="3300" spc="-3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100" b="1">
                <a:solidFill>
                  <a:srgbClr val="FFFFFF"/>
                </a:solidFill>
                <a:latin typeface="Arial"/>
                <a:cs typeface="Arial"/>
              </a:rPr>
              <a:t>online</a:t>
            </a:r>
            <a:r>
              <a:rPr dirty="0" sz="3300" spc="-3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20" b="1">
                <a:solidFill>
                  <a:srgbClr val="FFFFFF"/>
                </a:solidFill>
                <a:latin typeface="Arial"/>
                <a:cs typeface="Arial"/>
              </a:rPr>
              <a:t>book</a:t>
            </a:r>
            <a:endParaRPr sz="3300">
              <a:latin typeface="Arial"/>
              <a:cs typeface="Arial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79826" y="6852458"/>
            <a:ext cx="12546329" cy="4403736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595837" y="8272078"/>
            <a:ext cx="3581400" cy="963930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marL="1095375" marR="5080" indent="-1083310">
              <a:lnSpc>
                <a:spcPts val="3429"/>
              </a:lnSpc>
              <a:spcBef>
                <a:spcPts val="650"/>
              </a:spcBef>
            </a:pPr>
            <a:r>
              <a:rPr dirty="0" u="heavy" sz="3300" spc="-13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PyTorch</a:t>
            </a:r>
            <a:r>
              <a:rPr dirty="0" u="heavy" sz="3300" spc="-32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3300" spc="-1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website</a:t>
            </a:r>
            <a:r>
              <a:rPr dirty="0" sz="3300" spc="-3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50" b="1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u="heavy" sz="3300" spc="-1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forums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357809" y="1357060"/>
            <a:ext cx="19410045" cy="9773920"/>
            <a:chOff x="357809" y="1357060"/>
            <a:chExt cx="19410045" cy="9773920"/>
          </a:xfrm>
        </p:grpSpPr>
        <p:sp>
          <p:nvSpPr>
            <p:cNvPr id="11" name="object 11" descr=""/>
            <p:cNvSpPr/>
            <p:nvPr/>
          </p:nvSpPr>
          <p:spPr>
            <a:xfrm>
              <a:off x="378751" y="1378002"/>
              <a:ext cx="19368135" cy="5483860"/>
            </a:xfrm>
            <a:custGeom>
              <a:avLst/>
              <a:gdLst/>
              <a:ahLst/>
              <a:cxnLst/>
              <a:rect l="l" t="t" r="r" b="b"/>
              <a:pathLst>
                <a:path w="19368135" h="5483859">
                  <a:moveTo>
                    <a:pt x="1300744" y="0"/>
                  </a:moveTo>
                  <a:lnTo>
                    <a:pt x="18066790" y="0"/>
                  </a:lnTo>
                  <a:lnTo>
                    <a:pt x="18141118" y="18"/>
                  </a:lnTo>
                  <a:lnTo>
                    <a:pt x="18211510" y="151"/>
                  </a:lnTo>
                  <a:lnTo>
                    <a:pt x="18278102" y="509"/>
                  </a:lnTo>
                  <a:lnTo>
                    <a:pt x="18341029" y="1208"/>
                  </a:lnTo>
                  <a:lnTo>
                    <a:pt x="18400428" y="2360"/>
                  </a:lnTo>
                  <a:lnTo>
                    <a:pt x="18456434" y="4079"/>
                  </a:lnTo>
                  <a:lnTo>
                    <a:pt x="18509182" y="6478"/>
                  </a:lnTo>
                  <a:lnTo>
                    <a:pt x="18558809" y="9669"/>
                  </a:lnTo>
                  <a:lnTo>
                    <a:pt x="18605451" y="13768"/>
                  </a:lnTo>
                  <a:lnTo>
                    <a:pt x="18649242" y="18886"/>
                  </a:lnTo>
                  <a:lnTo>
                    <a:pt x="18690320" y="25138"/>
                  </a:lnTo>
                  <a:lnTo>
                    <a:pt x="18728818" y="32636"/>
                  </a:lnTo>
                  <a:lnTo>
                    <a:pt x="18798623" y="51824"/>
                  </a:lnTo>
                  <a:lnTo>
                    <a:pt x="18876633" y="82319"/>
                  </a:lnTo>
                  <a:lnTo>
                    <a:pt x="18921533" y="103650"/>
                  </a:lnTo>
                  <a:lnTo>
                    <a:pt x="18964800" y="127632"/>
                  </a:lnTo>
                  <a:lnTo>
                    <a:pt x="19006331" y="154165"/>
                  </a:lnTo>
                  <a:lnTo>
                    <a:pt x="19046025" y="183145"/>
                  </a:lnTo>
                  <a:lnTo>
                    <a:pt x="19083780" y="214472"/>
                  </a:lnTo>
                  <a:lnTo>
                    <a:pt x="19119495" y="248043"/>
                  </a:lnTo>
                  <a:lnTo>
                    <a:pt x="19153066" y="283758"/>
                  </a:lnTo>
                  <a:lnTo>
                    <a:pt x="19184393" y="321513"/>
                  </a:lnTo>
                  <a:lnTo>
                    <a:pt x="19213374" y="361207"/>
                  </a:lnTo>
                  <a:lnTo>
                    <a:pt x="19239907" y="402738"/>
                  </a:lnTo>
                  <a:lnTo>
                    <a:pt x="19263890" y="446005"/>
                  </a:lnTo>
                  <a:lnTo>
                    <a:pt x="19285221" y="490906"/>
                  </a:lnTo>
                  <a:lnTo>
                    <a:pt x="19303799" y="537339"/>
                  </a:lnTo>
                  <a:lnTo>
                    <a:pt x="19326045" y="602664"/>
                  </a:lnTo>
                  <a:lnTo>
                    <a:pt x="19342400" y="677218"/>
                  </a:lnTo>
                  <a:lnTo>
                    <a:pt x="19348651" y="718295"/>
                  </a:lnTo>
                  <a:lnTo>
                    <a:pt x="19353768" y="762086"/>
                  </a:lnTo>
                  <a:lnTo>
                    <a:pt x="19357866" y="808727"/>
                  </a:lnTo>
                  <a:lnTo>
                    <a:pt x="19361058" y="858354"/>
                  </a:lnTo>
                  <a:lnTo>
                    <a:pt x="19363456" y="911102"/>
                  </a:lnTo>
                  <a:lnTo>
                    <a:pt x="19365175" y="967108"/>
                  </a:lnTo>
                  <a:lnTo>
                    <a:pt x="19366327" y="1026507"/>
                  </a:lnTo>
                  <a:lnTo>
                    <a:pt x="19367026" y="1089434"/>
                  </a:lnTo>
                  <a:lnTo>
                    <a:pt x="19367384" y="1156025"/>
                  </a:lnTo>
                  <a:lnTo>
                    <a:pt x="19367517" y="1226417"/>
                  </a:lnTo>
                  <a:lnTo>
                    <a:pt x="19367535" y="1300744"/>
                  </a:lnTo>
                  <a:lnTo>
                    <a:pt x="19367535" y="4182562"/>
                  </a:lnTo>
                  <a:lnTo>
                    <a:pt x="19367517" y="4256890"/>
                  </a:lnTo>
                  <a:lnTo>
                    <a:pt x="19367384" y="4327282"/>
                  </a:lnTo>
                  <a:lnTo>
                    <a:pt x="19367026" y="4393873"/>
                  </a:lnTo>
                  <a:lnTo>
                    <a:pt x="19366327" y="4456801"/>
                  </a:lnTo>
                  <a:lnTo>
                    <a:pt x="19365175" y="4516199"/>
                  </a:lnTo>
                  <a:lnTo>
                    <a:pt x="19363456" y="4572205"/>
                  </a:lnTo>
                  <a:lnTo>
                    <a:pt x="19361058" y="4624953"/>
                  </a:lnTo>
                  <a:lnTo>
                    <a:pt x="19357866" y="4674580"/>
                  </a:lnTo>
                  <a:lnTo>
                    <a:pt x="19353768" y="4721222"/>
                  </a:lnTo>
                  <a:lnTo>
                    <a:pt x="19348651" y="4765013"/>
                  </a:lnTo>
                  <a:lnTo>
                    <a:pt x="19342400" y="4806090"/>
                  </a:lnTo>
                  <a:lnTo>
                    <a:pt x="19334902" y="4844588"/>
                  </a:lnTo>
                  <a:lnTo>
                    <a:pt x="19315715" y="4914392"/>
                  </a:lnTo>
                  <a:lnTo>
                    <a:pt x="19285221" y="4992401"/>
                  </a:lnTo>
                  <a:lnTo>
                    <a:pt x="19263890" y="5037302"/>
                  </a:lnTo>
                  <a:lnTo>
                    <a:pt x="19239907" y="5080569"/>
                  </a:lnTo>
                  <a:lnTo>
                    <a:pt x="19213374" y="5122100"/>
                  </a:lnTo>
                  <a:lnTo>
                    <a:pt x="19184393" y="5161794"/>
                  </a:lnTo>
                  <a:lnTo>
                    <a:pt x="19153066" y="5199550"/>
                  </a:lnTo>
                  <a:lnTo>
                    <a:pt x="19119495" y="5235264"/>
                  </a:lnTo>
                  <a:lnTo>
                    <a:pt x="19083780" y="5268835"/>
                  </a:lnTo>
                  <a:lnTo>
                    <a:pt x="19046025" y="5300162"/>
                  </a:lnTo>
                  <a:lnTo>
                    <a:pt x="19006331" y="5329142"/>
                  </a:lnTo>
                  <a:lnTo>
                    <a:pt x="18964800" y="5355675"/>
                  </a:lnTo>
                  <a:lnTo>
                    <a:pt x="18921533" y="5379657"/>
                  </a:lnTo>
                  <a:lnTo>
                    <a:pt x="18876633" y="5400988"/>
                  </a:lnTo>
                  <a:lnTo>
                    <a:pt x="18830201" y="5419565"/>
                  </a:lnTo>
                  <a:lnTo>
                    <a:pt x="18764874" y="5441814"/>
                  </a:lnTo>
                  <a:lnTo>
                    <a:pt x="18690320" y="5458170"/>
                  </a:lnTo>
                  <a:lnTo>
                    <a:pt x="18649242" y="5464421"/>
                  </a:lnTo>
                  <a:lnTo>
                    <a:pt x="18605451" y="5469540"/>
                  </a:lnTo>
                  <a:lnTo>
                    <a:pt x="18558809" y="5473638"/>
                  </a:lnTo>
                  <a:lnTo>
                    <a:pt x="18509182" y="5476830"/>
                  </a:lnTo>
                  <a:lnTo>
                    <a:pt x="18456434" y="5479228"/>
                  </a:lnTo>
                  <a:lnTo>
                    <a:pt x="18400428" y="5480947"/>
                  </a:lnTo>
                  <a:lnTo>
                    <a:pt x="18341029" y="5482099"/>
                  </a:lnTo>
                  <a:lnTo>
                    <a:pt x="18278102" y="5482798"/>
                  </a:lnTo>
                  <a:lnTo>
                    <a:pt x="18211510" y="5483157"/>
                  </a:lnTo>
                  <a:lnTo>
                    <a:pt x="18141118" y="5483289"/>
                  </a:lnTo>
                  <a:lnTo>
                    <a:pt x="18066790" y="5483308"/>
                  </a:lnTo>
                  <a:lnTo>
                    <a:pt x="1300744" y="5483308"/>
                  </a:lnTo>
                  <a:lnTo>
                    <a:pt x="1226417" y="5483289"/>
                  </a:lnTo>
                  <a:lnTo>
                    <a:pt x="1156025" y="5483157"/>
                  </a:lnTo>
                  <a:lnTo>
                    <a:pt x="1089434" y="5482798"/>
                  </a:lnTo>
                  <a:lnTo>
                    <a:pt x="1026507" y="5482099"/>
                  </a:lnTo>
                  <a:lnTo>
                    <a:pt x="967108" y="5480947"/>
                  </a:lnTo>
                  <a:lnTo>
                    <a:pt x="911102" y="5479228"/>
                  </a:lnTo>
                  <a:lnTo>
                    <a:pt x="858354" y="5476830"/>
                  </a:lnTo>
                  <a:lnTo>
                    <a:pt x="808727" y="5473638"/>
                  </a:lnTo>
                  <a:lnTo>
                    <a:pt x="762086" y="5469540"/>
                  </a:lnTo>
                  <a:lnTo>
                    <a:pt x="718295" y="5464421"/>
                  </a:lnTo>
                  <a:lnTo>
                    <a:pt x="677218" y="5458170"/>
                  </a:lnTo>
                  <a:lnTo>
                    <a:pt x="638719" y="5450672"/>
                  </a:lnTo>
                  <a:lnTo>
                    <a:pt x="568916" y="5431483"/>
                  </a:lnTo>
                  <a:lnTo>
                    <a:pt x="490906" y="5400988"/>
                  </a:lnTo>
                  <a:lnTo>
                    <a:pt x="446005" y="5379657"/>
                  </a:lnTo>
                  <a:lnTo>
                    <a:pt x="402738" y="5355675"/>
                  </a:lnTo>
                  <a:lnTo>
                    <a:pt x="361207" y="5329142"/>
                  </a:lnTo>
                  <a:lnTo>
                    <a:pt x="321513" y="5300162"/>
                  </a:lnTo>
                  <a:lnTo>
                    <a:pt x="283758" y="5268835"/>
                  </a:lnTo>
                  <a:lnTo>
                    <a:pt x="248043" y="5235264"/>
                  </a:lnTo>
                  <a:lnTo>
                    <a:pt x="214472" y="5199550"/>
                  </a:lnTo>
                  <a:lnTo>
                    <a:pt x="183145" y="5161794"/>
                  </a:lnTo>
                  <a:lnTo>
                    <a:pt x="154165" y="5122100"/>
                  </a:lnTo>
                  <a:lnTo>
                    <a:pt x="127632" y="5080569"/>
                  </a:lnTo>
                  <a:lnTo>
                    <a:pt x="103650" y="5037302"/>
                  </a:lnTo>
                  <a:lnTo>
                    <a:pt x="82319" y="4992401"/>
                  </a:lnTo>
                  <a:lnTo>
                    <a:pt x="63742" y="4945968"/>
                  </a:lnTo>
                  <a:lnTo>
                    <a:pt x="41493" y="4880643"/>
                  </a:lnTo>
                  <a:lnTo>
                    <a:pt x="25138" y="4806090"/>
                  </a:lnTo>
                  <a:lnTo>
                    <a:pt x="18886" y="4765013"/>
                  </a:lnTo>
                  <a:lnTo>
                    <a:pt x="13768" y="4721222"/>
                  </a:lnTo>
                  <a:lnTo>
                    <a:pt x="9669" y="4674580"/>
                  </a:lnTo>
                  <a:lnTo>
                    <a:pt x="6478" y="4624953"/>
                  </a:lnTo>
                  <a:lnTo>
                    <a:pt x="4079" y="4572205"/>
                  </a:lnTo>
                  <a:lnTo>
                    <a:pt x="2360" y="4516199"/>
                  </a:lnTo>
                  <a:lnTo>
                    <a:pt x="1208" y="4456801"/>
                  </a:lnTo>
                  <a:lnTo>
                    <a:pt x="509" y="4393873"/>
                  </a:lnTo>
                  <a:lnTo>
                    <a:pt x="151" y="4327282"/>
                  </a:lnTo>
                  <a:lnTo>
                    <a:pt x="18" y="4256890"/>
                  </a:lnTo>
                  <a:lnTo>
                    <a:pt x="0" y="4182562"/>
                  </a:lnTo>
                  <a:lnTo>
                    <a:pt x="0" y="1300744"/>
                  </a:lnTo>
                  <a:lnTo>
                    <a:pt x="18" y="1226417"/>
                  </a:lnTo>
                  <a:lnTo>
                    <a:pt x="151" y="1156025"/>
                  </a:lnTo>
                  <a:lnTo>
                    <a:pt x="509" y="1089434"/>
                  </a:lnTo>
                  <a:lnTo>
                    <a:pt x="1208" y="1026507"/>
                  </a:lnTo>
                  <a:lnTo>
                    <a:pt x="2360" y="967108"/>
                  </a:lnTo>
                  <a:lnTo>
                    <a:pt x="4079" y="911102"/>
                  </a:lnTo>
                  <a:lnTo>
                    <a:pt x="6478" y="858354"/>
                  </a:lnTo>
                  <a:lnTo>
                    <a:pt x="9669" y="808727"/>
                  </a:lnTo>
                  <a:lnTo>
                    <a:pt x="13768" y="762086"/>
                  </a:lnTo>
                  <a:lnTo>
                    <a:pt x="18886" y="718295"/>
                  </a:lnTo>
                  <a:lnTo>
                    <a:pt x="25138" y="677218"/>
                  </a:lnTo>
                  <a:lnTo>
                    <a:pt x="32636" y="638719"/>
                  </a:lnTo>
                  <a:lnTo>
                    <a:pt x="51824" y="568916"/>
                  </a:lnTo>
                  <a:lnTo>
                    <a:pt x="82319" y="490906"/>
                  </a:lnTo>
                  <a:lnTo>
                    <a:pt x="103650" y="446005"/>
                  </a:lnTo>
                  <a:lnTo>
                    <a:pt x="127632" y="402738"/>
                  </a:lnTo>
                  <a:lnTo>
                    <a:pt x="154165" y="361207"/>
                  </a:lnTo>
                  <a:lnTo>
                    <a:pt x="183145" y="321513"/>
                  </a:lnTo>
                  <a:lnTo>
                    <a:pt x="214472" y="283758"/>
                  </a:lnTo>
                  <a:lnTo>
                    <a:pt x="248043" y="248043"/>
                  </a:lnTo>
                  <a:lnTo>
                    <a:pt x="283758" y="214472"/>
                  </a:lnTo>
                  <a:lnTo>
                    <a:pt x="321513" y="183145"/>
                  </a:lnTo>
                  <a:lnTo>
                    <a:pt x="361207" y="154165"/>
                  </a:lnTo>
                  <a:lnTo>
                    <a:pt x="402738" y="127632"/>
                  </a:lnTo>
                  <a:lnTo>
                    <a:pt x="446005" y="103650"/>
                  </a:lnTo>
                  <a:lnTo>
                    <a:pt x="490906" y="82319"/>
                  </a:lnTo>
                  <a:lnTo>
                    <a:pt x="537339" y="63742"/>
                  </a:lnTo>
                  <a:lnTo>
                    <a:pt x="602664" y="41493"/>
                  </a:lnTo>
                  <a:lnTo>
                    <a:pt x="677218" y="25138"/>
                  </a:lnTo>
                  <a:lnTo>
                    <a:pt x="718295" y="18886"/>
                  </a:lnTo>
                  <a:lnTo>
                    <a:pt x="762086" y="13768"/>
                  </a:lnTo>
                  <a:lnTo>
                    <a:pt x="808727" y="9669"/>
                  </a:lnTo>
                  <a:lnTo>
                    <a:pt x="858354" y="6478"/>
                  </a:lnTo>
                  <a:lnTo>
                    <a:pt x="911102" y="4079"/>
                  </a:lnTo>
                  <a:lnTo>
                    <a:pt x="967108" y="2360"/>
                  </a:lnTo>
                  <a:lnTo>
                    <a:pt x="1026507" y="1208"/>
                  </a:lnTo>
                  <a:lnTo>
                    <a:pt x="1089434" y="509"/>
                  </a:lnTo>
                  <a:lnTo>
                    <a:pt x="1156025" y="151"/>
                  </a:lnTo>
                  <a:lnTo>
                    <a:pt x="1226417" y="18"/>
                  </a:lnTo>
                  <a:lnTo>
                    <a:pt x="1300744" y="0"/>
                  </a:lnTo>
                  <a:close/>
                </a:path>
              </a:pathLst>
            </a:custGeom>
            <a:ln w="41883">
              <a:solidFill>
                <a:srgbClr val="16E7C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358760" y="6883396"/>
              <a:ext cx="17026890" cy="4226560"/>
            </a:xfrm>
            <a:custGeom>
              <a:avLst/>
              <a:gdLst/>
              <a:ahLst/>
              <a:cxnLst/>
              <a:rect l="l" t="t" r="r" b="b"/>
              <a:pathLst>
                <a:path w="17026890" h="4226559">
                  <a:moveTo>
                    <a:pt x="1207893" y="0"/>
                  </a:moveTo>
                  <a:lnTo>
                    <a:pt x="15818418" y="0"/>
                  </a:lnTo>
                  <a:lnTo>
                    <a:pt x="15892230" y="21"/>
                  </a:lnTo>
                  <a:lnTo>
                    <a:pt x="15961856" y="172"/>
                  </a:lnTo>
                  <a:lnTo>
                    <a:pt x="16027452" y="582"/>
                  </a:lnTo>
                  <a:lnTo>
                    <a:pt x="16089172" y="1380"/>
                  </a:lnTo>
                  <a:lnTo>
                    <a:pt x="16147172" y="2696"/>
                  </a:lnTo>
                  <a:lnTo>
                    <a:pt x="16201606" y="4659"/>
                  </a:lnTo>
                  <a:lnTo>
                    <a:pt x="16252630" y="7399"/>
                  </a:lnTo>
                  <a:lnTo>
                    <a:pt x="16300399" y="11044"/>
                  </a:lnTo>
                  <a:lnTo>
                    <a:pt x="16345067" y="15725"/>
                  </a:lnTo>
                  <a:lnTo>
                    <a:pt x="16386790" y="21571"/>
                  </a:lnTo>
                  <a:lnTo>
                    <a:pt x="16425723" y="28711"/>
                  </a:lnTo>
                  <a:lnTo>
                    <a:pt x="16495837" y="47392"/>
                  </a:lnTo>
                  <a:lnTo>
                    <a:pt x="16573706" y="77877"/>
                  </a:lnTo>
                  <a:lnTo>
                    <a:pt x="16618426" y="99519"/>
                  </a:lnTo>
                  <a:lnTo>
                    <a:pt x="16661369" y="124001"/>
                  </a:lnTo>
                  <a:lnTo>
                    <a:pt x="16702417" y="151203"/>
                  </a:lnTo>
                  <a:lnTo>
                    <a:pt x="16741453" y="181008"/>
                  </a:lnTo>
                  <a:lnTo>
                    <a:pt x="16778358" y="213297"/>
                  </a:lnTo>
                  <a:lnTo>
                    <a:pt x="16813015" y="247954"/>
                  </a:lnTo>
                  <a:lnTo>
                    <a:pt x="16845304" y="284859"/>
                  </a:lnTo>
                  <a:lnTo>
                    <a:pt x="16875109" y="323895"/>
                  </a:lnTo>
                  <a:lnTo>
                    <a:pt x="16902311" y="364943"/>
                  </a:lnTo>
                  <a:lnTo>
                    <a:pt x="16926791" y="407885"/>
                  </a:lnTo>
                  <a:lnTo>
                    <a:pt x="16948433" y="452605"/>
                  </a:lnTo>
                  <a:lnTo>
                    <a:pt x="16967116" y="498982"/>
                  </a:lnTo>
                  <a:lnTo>
                    <a:pt x="16989037" y="564293"/>
                  </a:lnTo>
                  <a:lnTo>
                    <a:pt x="17004744" y="639524"/>
                  </a:lnTo>
                  <a:lnTo>
                    <a:pt x="17010590" y="681247"/>
                  </a:lnTo>
                  <a:lnTo>
                    <a:pt x="17015272" y="725916"/>
                  </a:lnTo>
                  <a:lnTo>
                    <a:pt x="17018918" y="773685"/>
                  </a:lnTo>
                  <a:lnTo>
                    <a:pt x="17021659" y="824709"/>
                  </a:lnTo>
                  <a:lnTo>
                    <a:pt x="17023622" y="879143"/>
                  </a:lnTo>
                  <a:lnTo>
                    <a:pt x="17024938" y="937142"/>
                  </a:lnTo>
                  <a:lnTo>
                    <a:pt x="17025736" y="998862"/>
                  </a:lnTo>
                  <a:lnTo>
                    <a:pt x="17026146" y="1064457"/>
                  </a:lnTo>
                  <a:lnTo>
                    <a:pt x="17026297" y="1134082"/>
                  </a:lnTo>
                  <a:lnTo>
                    <a:pt x="17026319" y="1207893"/>
                  </a:lnTo>
                  <a:lnTo>
                    <a:pt x="17026319" y="3018418"/>
                  </a:lnTo>
                  <a:lnTo>
                    <a:pt x="17026297" y="3092228"/>
                  </a:lnTo>
                  <a:lnTo>
                    <a:pt x="17026146" y="3161853"/>
                  </a:lnTo>
                  <a:lnTo>
                    <a:pt x="17025735" y="3227448"/>
                  </a:lnTo>
                  <a:lnTo>
                    <a:pt x="17024936" y="3289168"/>
                  </a:lnTo>
                  <a:lnTo>
                    <a:pt x="17023619" y="3347167"/>
                  </a:lnTo>
                  <a:lnTo>
                    <a:pt x="17021655" y="3401601"/>
                  </a:lnTo>
                  <a:lnTo>
                    <a:pt x="17018915" y="3452625"/>
                  </a:lnTo>
                  <a:lnTo>
                    <a:pt x="17015268" y="3500394"/>
                  </a:lnTo>
                  <a:lnTo>
                    <a:pt x="17010586" y="3545062"/>
                  </a:lnTo>
                  <a:lnTo>
                    <a:pt x="17004739" y="3586786"/>
                  </a:lnTo>
                  <a:lnTo>
                    <a:pt x="16997598" y="3625719"/>
                  </a:lnTo>
                  <a:lnTo>
                    <a:pt x="16978916" y="3695835"/>
                  </a:lnTo>
                  <a:lnTo>
                    <a:pt x="16948433" y="3773705"/>
                  </a:lnTo>
                  <a:lnTo>
                    <a:pt x="16926791" y="3818425"/>
                  </a:lnTo>
                  <a:lnTo>
                    <a:pt x="16902311" y="3861367"/>
                  </a:lnTo>
                  <a:lnTo>
                    <a:pt x="16875109" y="3902415"/>
                  </a:lnTo>
                  <a:lnTo>
                    <a:pt x="16845304" y="3941451"/>
                  </a:lnTo>
                  <a:lnTo>
                    <a:pt x="16813015" y="3978356"/>
                  </a:lnTo>
                  <a:lnTo>
                    <a:pt x="16778358" y="4013013"/>
                  </a:lnTo>
                  <a:lnTo>
                    <a:pt x="16741453" y="4045303"/>
                  </a:lnTo>
                  <a:lnTo>
                    <a:pt x="16702417" y="4075108"/>
                  </a:lnTo>
                  <a:lnTo>
                    <a:pt x="16661369" y="4102310"/>
                  </a:lnTo>
                  <a:lnTo>
                    <a:pt x="16618426" y="4126791"/>
                  </a:lnTo>
                  <a:lnTo>
                    <a:pt x="16573706" y="4148433"/>
                  </a:lnTo>
                  <a:lnTo>
                    <a:pt x="16527329" y="4167119"/>
                  </a:lnTo>
                  <a:lnTo>
                    <a:pt x="16462020" y="4189035"/>
                  </a:lnTo>
                  <a:lnTo>
                    <a:pt x="16386790" y="4204739"/>
                  </a:lnTo>
                  <a:lnTo>
                    <a:pt x="16345067" y="4210585"/>
                  </a:lnTo>
                  <a:lnTo>
                    <a:pt x="16300399" y="4215266"/>
                  </a:lnTo>
                  <a:lnTo>
                    <a:pt x="16252630" y="4218912"/>
                  </a:lnTo>
                  <a:lnTo>
                    <a:pt x="16201606" y="4221651"/>
                  </a:lnTo>
                  <a:lnTo>
                    <a:pt x="16147172" y="4223614"/>
                  </a:lnTo>
                  <a:lnTo>
                    <a:pt x="16089172" y="4224930"/>
                  </a:lnTo>
                  <a:lnTo>
                    <a:pt x="16027452" y="4225728"/>
                  </a:lnTo>
                  <a:lnTo>
                    <a:pt x="15961856" y="4226138"/>
                  </a:lnTo>
                  <a:lnTo>
                    <a:pt x="15892230" y="4226289"/>
                  </a:lnTo>
                  <a:lnTo>
                    <a:pt x="15818418" y="4226311"/>
                  </a:lnTo>
                  <a:lnTo>
                    <a:pt x="1207893" y="4226311"/>
                  </a:lnTo>
                  <a:lnTo>
                    <a:pt x="1134082" y="4226289"/>
                  </a:lnTo>
                  <a:lnTo>
                    <a:pt x="1064457" y="4226138"/>
                  </a:lnTo>
                  <a:lnTo>
                    <a:pt x="998862" y="4225728"/>
                  </a:lnTo>
                  <a:lnTo>
                    <a:pt x="937142" y="4224930"/>
                  </a:lnTo>
                  <a:lnTo>
                    <a:pt x="879143" y="4223614"/>
                  </a:lnTo>
                  <a:lnTo>
                    <a:pt x="824709" y="4221651"/>
                  </a:lnTo>
                  <a:lnTo>
                    <a:pt x="773685" y="4218912"/>
                  </a:lnTo>
                  <a:lnTo>
                    <a:pt x="725916" y="4215266"/>
                  </a:lnTo>
                  <a:lnTo>
                    <a:pt x="681247" y="4210585"/>
                  </a:lnTo>
                  <a:lnTo>
                    <a:pt x="639524" y="4204739"/>
                  </a:lnTo>
                  <a:lnTo>
                    <a:pt x="600591" y="4197599"/>
                  </a:lnTo>
                  <a:lnTo>
                    <a:pt x="530475" y="4178918"/>
                  </a:lnTo>
                  <a:lnTo>
                    <a:pt x="452605" y="4148433"/>
                  </a:lnTo>
                  <a:lnTo>
                    <a:pt x="407885" y="4126791"/>
                  </a:lnTo>
                  <a:lnTo>
                    <a:pt x="364943" y="4102310"/>
                  </a:lnTo>
                  <a:lnTo>
                    <a:pt x="323895" y="4075108"/>
                  </a:lnTo>
                  <a:lnTo>
                    <a:pt x="284859" y="4045303"/>
                  </a:lnTo>
                  <a:lnTo>
                    <a:pt x="247954" y="4013013"/>
                  </a:lnTo>
                  <a:lnTo>
                    <a:pt x="213297" y="3978356"/>
                  </a:lnTo>
                  <a:lnTo>
                    <a:pt x="181008" y="3941451"/>
                  </a:lnTo>
                  <a:lnTo>
                    <a:pt x="151203" y="3902415"/>
                  </a:lnTo>
                  <a:lnTo>
                    <a:pt x="124001" y="3861367"/>
                  </a:lnTo>
                  <a:lnTo>
                    <a:pt x="99519" y="3818425"/>
                  </a:lnTo>
                  <a:lnTo>
                    <a:pt x="77877" y="3773705"/>
                  </a:lnTo>
                  <a:lnTo>
                    <a:pt x="59192" y="3727328"/>
                  </a:lnTo>
                  <a:lnTo>
                    <a:pt x="37275" y="3662017"/>
                  </a:lnTo>
                  <a:lnTo>
                    <a:pt x="21571" y="3586786"/>
                  </a:lnTo>
                  <a:lnTo>
                    <a:pt x="15725" y="3545062"/>
                  </a:lnTo>
                  <a:lnTo>
                    <a:pt x="11044" y="3500394"/>
                  </a:lnTo>
                  <a:lnTo>
                    <a:pt x="7399" y="3452625"/>
                  </a:lnTo>
                  <a:lnTo>
                    <a:pt x="4659" y="3401601"/>
                  </a:lnTo>
                  <a:lnTo>
                    <a:pt x="2696" y="3347167"/>
                  </a:lnTo>
                  <a:lnTo>
                    <a:pt x="1380" y="3289168"/>
                  </a:lnTo>
                  <a:lnTo>
                    <a:pt x="582" y="3227448"/>
                  </a:lnTo>
                  <a:lnTo>
                    <a:pt x="172" y="3161853"/>
                  </a:lnTo>
                  <a:lnTo>
                    <a:pt x="21" y="3092228"/>
                  </a:lnTo>
                  <a:lnTo>
                    <a:pt x="0" y="3018418"/>
                  </a:lnTo>
                  <a:lnTo>
                    <a:pt x="0" y="1207893"/>
                  </a:lnTo>
                  <a:lnTo>
                    <a:pt x="21" y="1134082"/>
                  </a:lnTo>
                  <a:lnTo>
                    <a:pt x="172" y="1064457"/>
                  </a:lnTo>
                  <a:lnTo>
                    <a:pt x="582" y="998862"/>
                  </a:lnTo>
                  <a:lnTo>
                    <a:pt x="1380" y="937142"/>
                  </a:lnTo>
                  <a:lnTo>
                    <a:pt x="2696" y="879143"/>
                  </a:lnTo>
                  <a:lnTo>
                    <a:pt x="4659" y="824709"/>
                  </a:lnTo>
                  <a:lnTo>
                    <a:pt x="7399" y="773685"/>
                  </a:lnTo>
                  <a:lnTo>
                    <a:pt x="11044" y="725916"/>
                  </a:lnTo>
                  <a:lnTo>
                    <a:pt x="15725" y="681247"/>
                  </a:lnTo>
                  <a:lnTo>
                    <a:pt x="21571" y="639524"/>
                  </a:lnTo>
                  <a:lnTo>
                    <a:pt x="28711" y="600591"/>
                  </a:lnTo>
                  <a:lnTo>
                    <a:pt x="47392" y="530475"/>
                  </a:lnTo>
                  <a:lnTo>
                    <a:pt x="77877" y="452605"/>
                  </a:lnTo>
                  <a:lnTo>
                    <a:pt x="99519" y="407885"/>
                  </a:lnTo>
                  <a:lnTo>
                    <a:pt x="124001" y="364943"/>
                  </a:lnTo>
                  <a:lnTo>
                    <a:pt x="151203" y="323895"/>
                  </a:lnTo>
                  <a:lnTo>
                    <a:pt x="181008" y="284859"/>
                  </a:lnTo>
                  <a:lnTo>
                    <a:pt x="213297" y="247954"/>
                  </a:lnTo>
                  <a:lnTo>
                    <a:pt x="247954" y="213297"/>
                  </a:lnTo>
                  <a:lnTo>
                    <a:pt x="284859" y="181008"/>
                  </a:lnTo>
                  <a:lnTo>
                    <a:pt x="323895" y="151203"/>
                  </a:lnTo>
                  <a:lnTo>
                    <a:pt x="364943" y="124001"/>
                  </a:lnTo>
                  <a:lnTo>
                    <a:pt x="407885" y="99519"/>
                  </a:lnTo>
                  <a:lnTo>
                    <a:pt x="452605" y="77877"/>
                  </a:lnTo>
                  <a:lnTo>
                    <a:pt x="498982" y="59192"/>
                  </a:lnTo>
                  <a:lnTo>
                    <a:pt x="564293" y="37275"/>
                  </a:lnTo>
                  <a:lnTo>
                    <a:pt x="639524" y="21571"/>
                  </a:lnTo>
                  <a:lnTo>
                    <a:pt x="681247" y="15725"/>
                  </a:lnTo>
                  <a:lnTo>
                    <a:pt x="725916" y="11044"/>
                  </a:lnTo>
                  <a:lnTo>
                    <a:pt x="773685" y="7399"/>
                  </a:lnTo>
                  <a:lnTo>
                    <a:pt x="824709" y="4659"/>
                  </a:lnTo>
                  <a:lnTo>
                    <a:pt x="879143" y="2696"/>
                  </a:lnTo>
                  <a:lnTo>
                    <a:pt x="937142" y="1380"/>
                  </a:lnTo>
                  <a:lnTo>
                    <a:pt x="998862" y="582"/>
                  </a:lnTo>
                  <a:lnTo>
                    <a:pt x="1064457" y="172"/>
                  </a:lnTo>
                  <a:lnTo>
                    <a:pt x="1134082" y="21"/>
                  </a:lnTo>
                  <a:lnTo>
                    <a:pt x="1207893" y="0"/>
                  </a:lnTo>
                  <a:close/>
                </a:path>
              </a:pathLst>
            </a:custGeom>
            <a:ln w="41883">
              <a:solidFill>
                <a:srgbClr val="FF644E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684577" y="712442"/>
            <a:ext cx="4721225" cy="1315720"/>
          </a:xfrm>
          <a:prstGeom prst="rect">
            <a:avLst/>
          </a:prstGeom>
        </p:spPr>
        <p:txBody>
          <a:bodyPr wrap="square" lIns="0" tIns="1917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10"/>
              </a:spcBef>
            </a:pPr>
            <a:r>
              <a:rPr dirty="0" sz="2450" spc="-1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dirty="0" sz="2450" spc="-22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-10">
                <a:solidFill>
                  <a:srgbClr val="FFFFFF"/>
                </a:solidFill>
                <a:latin typeface="Arial"/>
                <a:cs typeface="Arial"/>
              </a:rPr>
              <a:t>course</a:t>
            </a:r>
            <a:endParaRPr sz="2450">
              <a:latin typeface="Arial"/>
              <a:cs typeface="Arial"/>
            </a:endParaRPr>
          </a:p>
          <a:p>
            <a:pPr marL="1461135">
              <a:lnSpc>
                <a:spcPct val="100000"/>
              </a:lnSpc>
              <a:spcBef>
                <a:spcPts val="1850"/>
              </a:spcBef>
            </a:pPr>
            <a:r>
              <a:rPr dirty="0" sz="3300" spc="-85" b="1">
                <a:solidFill>
                  <a:srgbClr val="FFFFFF"/>
                </a:solidFill>
                <a:latin typeface="Arial"/>
                <a:cs typeface="Arial"/>
              </a:rPr>
              <a:t>Course</a:t>
            </a:r>
            <a:r>
              <a:rPr dirty="0" sz="3300" spc="-3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45" b="1">
                <a:solidFill>
                  <a:srgbClr val="FFFFFF"/>
                </a:solidFill>
                <a:latin typeface="Arial"/>
                <a:cs typeface="Arial"/>
              </a:rPr>
              <a:t>materials</a:t>
            </a:r>
            <a:endParaRPr sz="33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966161" y="10668281"/>
            <a:ext cx="254952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5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dirty="0" sz="2450" spc="-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75">
                <a:solidFill>
                  <a:srgbClr val="FFFFFF"/>
                </a:solidFill>
                <a:latin typeface="Arial"/>
                <a:cs typeface="Arial"/>
              </a:rPr>
              <a:t>things</a:t>
            </a:r>
            <a:r>
              <a:rPr dirty="0" sz="2450" spc="-2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-10">
                <a:solidFill>
                  <a:srgbClr val="FFFFFF"/>
                </a:solidFill>
                <a:latin typeface="Arial"/>
                <a:cs typeface="Arial"/>
              </a:rPr>
              <a:t>PyTorch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4612" y="4168015"/>
            <a:ext cx="12780645" cy="2884170"/>
          </a:xfrm>
          <a:prstGeom prst="rect"/>
        </p:spPr>
        <p:txBody>
          <a:bodyPr wrap="square" lIns="0" tIns="60325" rIns="0" bIns="0" rtlCol="0" vert="horz">
            <a:spAutoFit/>
          </a:bodyPr>
          <a:lstStyle/>
          <a:p>
            <a:pPr marL="400050" marR="15875" indent="-387985">
              <a:lnSpc>
                <a:spcPts val="11130"/>
              </a:lnSpc>
              <a:spcBef>
                <a:spcPts val="475"/>
              </a:spcBef>
            </a:pPr>
            <a:r>
              <a:rPr dirty="0" spc="495"/>
              <a:t>“What</a:t>
            </a:r>
            <a:r>
              <a:rPr dirty="0" spc="-980"/>
              <a:t> </a:t>
            </a:r>
            <a:r>
              <a:rPr dirty="0" spc="-135"/>
              <a:t>is</a:t>
            </a:r>
            <a:r>
              <a:rPr dirty="0" spc="-980"/>
              <a:t> </a:t>
            </a:r>
            <a:r>
              <a:rPr dirty="0" spc="-60"/>
              <a:t>a</a:t>
            </a:r>
            <a:r>
              <a:rPr dirty="0" spc="-975"/>
              <a:t> </a:t>
            </a:r>
            <a:r>
              <a:rPr dirty="0" spc="120"/>
              <a:t>classification </a:t>
            </a:r>
            <a:r>
              <a:rPr dirty="0" spc="280"/>
              <a:t>problem?”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2651730" y="8297609"/>
            <a:ext cx="1752600" cy="267970"/>
          </a:xfrm>
          <a:custGeom>
            <a:avLst/>
            <a:gdLst/>
            <a:ahLst/>
            <a:cxnLst/>
            <a:rect l="l" t="t" r="r" b="b"/>
            <a:pathLst>
              <a:path w="1752600" h="267970">
                <a:moveTo>
                  <a:pt x="1547921" y="0"/>
                </a:moveTo>
                <a:lnTo>
                  <a:pt x="204423" y="0"/>
                </a:lnTo>
                <a:lnTo>
                  <a:pt x="164943" y="126"/>
                </a:lnTo>
                <a:lnTo>
                  <a:pt x="107817" y="3402"/>
                </a:lnTo>
                <a:lnTo>
                  <a:pt x="61731" y="21032"/>
                </a:lnTo>
                <a:lnTo>
                  <a:pt x="21030" y="61730"/>
                </a:lnTo>
                <a:lnTo>
                  <a:pt x="4554" y="99124"/>
                </a:lnTo>
                <a:lnTo>
                  <a:pt x="0" y="133724"/>
                </a:lnTo>
                <a:lnTo>
                  <a:pt x="510" y="145390"/>
                </a:lnTo>
                <a:lnTo>
                  <a:pt x="21030" y="205718"/>
                </a:lnTo>
                <a:lnTo>
                  <a:pt x="61731" y="246416"/>
                </a:lnTo>
                <a:lnTo>
                  <a:pt x="107817" y="264047"/>
                </a:lnTo>
                <a:lnTo>
                  <a:pt x="164943" y="267323"/>
                </a:lnTo>
                <a:lnTo>
                  <a:pt x="204423" y="267449"/>
                </a:lnTo>
                <a:lnTo>
                  <a:pt x="1547921" y="267449"/>
                </a:lnTo>
                <a:lnTo>
                  <a:pt x="1587394" y="267323"/>
                </a:lnTo>
                <a:lnTo>
                  <a:pt x="1644516" y="264047"/>
                </a:lnTo>
                <a:lnTo>
                  <a:pt x="1690607" y="246416"/>
                </a:lnTo>
                <a:lnTo>
                  <a:pt x="1731304" y="205718"/>
                </a:lnTo>
                <a:lnTo>
                  <a:pt x="1747784" y="168324"/>
                </a:lnTo>
                <a:lnTo>
                  <a:pt x="1752334" y="133724"/>
                </a:lnTo>
                <a:lnTo>
                  <a:pt x="1751825" y="122058"/>
                </a:lnTo>
                <a:lnTo>
                  <a:pt x="1731304" y="61730"/>
                </a:lnTo>
                <a:lnTo>
                  <a:pt x="1690607" y="21032"/>
                </a:lnTo>
                <a:lnTo>
                  <a:pt x="1644516" y="3402"/>
                </a:lnTo>
                <a:lnTo>
                  <a:pt x="1587394" y="126"/>
                </a:lnTo>
                <a:lnTo>
                  <a:pt x="1547921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2651730" y="8628078"/>
            <a:ext cx="2407285" cy="267970"/>
          </a:xfrm>
          <a:custGeom>
            <a:avLst/>
            <a:gdLst/>
            <a:ahLst/>
            <a:cxnLst/>
            <a:rect l="l" t="t" r="r" b="b"/>
            <a:pathLst>
              <a:path w="2407284" h="267970">
                <a:moveTo>
                  <a:pt x="2202362" y="0"/>
                </a:moveTo>
                <a:lnTo>
                  <a:pt x="204423" y="0"/>
                </a:lnTo>
                <a:lnTo>
                  <a:pt x="164943" y="126"/>
                </a:lnTo>
                <a:lnTo>
                  <a:pt x="107817" y="3402"/>
                </a:lnTo>
                <a:lnTo>
                  <a:pt x="61731" y="21032"/>
                </a:lnTo>
                <a:lnTo>
                  <a:pt x="21030" y="61730"/>
                </a:lnTo>
                <a:lnTo>
                  <a:pt x="4554" y="99124"/>
                </a:lnTo>
                <a:lnTo>
                  <a:pt x="0" y="133724"/>
                </a:lnTo>
                <a:lnTo>
                  <a:pt x="510" y="145390"/>
                </a:lnTo>
                <a:lnTo>
                  <a:pt x="21030" y="205717"/>
                </a:lnTo>
                <a:lnTo>
                  <a:pt x="61731" y="246415"/>
                </a:lnTo>
                <a:lnTo>
                  <a:pt x="107817" y="264046"/>
                </a:lnTo>
                <a:lnTo>
                  <a:pt x="164943" y="267322"/>
                </a:lnTo>
                <a:lnTo>
                  <a:pt x="204423" y="267448"/>
                </a:lnTo>
                <a:lnTo>
                  <a:pt x="2202362" y="267448"/>
                </a:lnTo>
                <a:lnTo>
                  <a:pt x="2241841" y="267322"/>
                </a:lnTo>
                <a:lnTo>
                  <a:pt x="2298967" y="264046"/>
                </a:lnTo>
                <a:lnTo>
                  <a:pt x="2345054" y="246415"/>
                </a:lnTo>
                <a:lnTo>
                  <a:pt x="2385754" y="205717"/>
                </a:lnTo>
                <a:lnTo>
                  <a:pt x="2402231" y="168323"/>
                </a:lnTo>
                <a:lnTo>
                  <a:pt x="2406785" y="133724"/>
                </a:lnTo>
                <a:lnTo>
                  <a:pt x="2406275" y="122058"/>
                </a:lnTo>
                <a:lnTo>
                  <a:pt x="2385754" y="61730"/>
                </a:lnTo>
                <a:lnTo>
                  <a:pt x="2345054" y="21032"/>
                </a:lnTo>
                <a:lnTo>
                  <a:pt x="2298967" y="3402"/>
                </a:lnTo>
                <a:lnTo>
                  <a:pt x="2241841" y="126"/>
                </a:lnTo>
                <a:lnTo>
                  <a:pt x="2202362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2651730" y="8959312"/>
            <a:ext cx="2052955" cy="267970"/>
          </a:xfrm>
          <a:custGeom>
            <a:avLst/>
            <a:gdLst/>
            <a:ahLst/>
            <a:cxnLst/>
            <a:rect l="l" t="t" r="r" b="b"/>
            <a:pathLst>
              <a:path w="2052955" h="267970">
                <a:moveTo>
                  <a:pt x="1848467" y="0"/>
                </a:moveTo>
                <a:lnTo>
                  <a:pt x="204423" y="0"/>
                </a:lnTo>
                <a:lnTo>
                  <a:pt x="164943" y="126"/>
                </a:lnTo>
                <a:lnTo>
                  <a:pt x="107817" y="3402"/>
                </a:lnTo>
                <a:lnTo>
                  <a:pt x="61731" y="21032"/>
                </a:lnTo>
                <a:lnTo>
                  <a:pt x="21030" y="61730"/>
                </a:lnTo>
                <a:lnTo>
                  <a:pt x="4554" y="99124"/>
                </a:lnTo>
                <a:lnTo>
                  <a:pt x="0" y="133724"/>
                </a:lnTo>
                <a:lnTo>
                  <a:pt x="510" y="145390"/>
                </a:lnTo>
                <a:lnTo>
                  <a:pt x="21030" y="205717"/>
                </a:lnTo>
                <a:lnTo>
                  <a:pt x="61731" y="246416"/>
                </a:lnTo>
                <a:lnTo>
                  <a:pt x="107817" y="264047"/>
                </a:lnTo>
                <a:lnTo>
                  <a:pt x="164943" y="267323"/>
                </a:lnTo>
                <a:lnTo>
                  <a:pt x="204423" y="267449"/>
                </a:lnTo>
                <a:lnTo>
                  <a:pt x="1848467" y="267449"/>
                </a:lnTo>
                <a:lnTo>
                  <a:pt x="1887940" y="267323"/>
                </a:lnTo>
                <a:lnTo>
                  <a:pt x="1945062" y="264047"/>
                </a:lnTo>
                <a:lnTo>
                  <a:pt x="1991153" y="246416"/>
                </a:lnTo>
                <a:lnTo>
                  <a:pt x="2031850" y="205717"/>
                </a:lnTo>
                <a:lnTo>
                  <a:pt x="2048329" y="168323"/>
                </a:lnTo>
                <a:lnTo>
                  <a:pt x="2052879" y="133724"/>
                </a:lnTo>
                <a:lnTo>
                  <a:pt x="2052371" y="122058"/>
                </a:lnTo>
                <a:lnTo>
                  <a:pt x="2031850" y="61730"/>
                </a:lnTo>
                <a:lnTo>
                  <a:pt x="1991153" y="21032"/>
                </a:lnTo>
                <a:lnTo>
                  <a:pt x="1945062" y="3402"/>
                </a:lnTo>
                <a:lnTo>
                  <a:pt x="1887940" y="126"/>
                </a:lnTo>
                <a:lnTo>
                  <a:pt x="1848467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12720472" y="8169509"/>
            <a:ext cx="2280285" cy="10306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3200"/>
              </a:lnSpc>
              <a:spcBef>
                <a:spcPts val="100"/>
              </a:spcBef>
            </a:pPr>
            <a:r>
              <a:rPr dirty="0" sz="1650">
                <a:solidFill>
                  <a:srgbClr val="FFFFFF"/>
                </a:solidFill>
                <a:latin typeface="Arial"/>
                <a:cs typeface="Arial"/>
              </a:rPr>
              <a:t>Machine</a:t>
            </a:r>
            <a:r>
              <a:rPr dirty="0" sz="1650" spc="-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FFFFFF"/>
                </a:solidFill>
                <a:latin typeface="Arial"/>
                <a:cs typeface="Arial"/>
              </a:rPr>
              <a:t>learning </a:t>
            </a:r>
            <a:r>
              <a:rPr dirty="0" sz="1650">
                <a:solidFill>
                  <a:srgbClr val="FFFFFF"/>
                </a:solidFill>
                <a:latin typeface="Arial"/>
                <a:cs typeface="Arial"/>
              </a:rPr>
              <a:t>Representation</a:t>
            </a:r>
            <a:r>
              <a:rPr dirty="0" sz="165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FFFFFF"/>
                </a:solidFill>
                <a:latin typeface="Arial"/>
                <a:cs typeface="Arial"/>
              </a:rPr>
              <a:t>learning </a:t>
            </a:r>
            <a:r>
              <a:rPr dirty="0" sz="1650">
                <a:solidFill>
                  <a:srgbClr val="FFFFFF"/>
                </a:solidFill>
                <a:latin typeface="Arial"/>
                <a:cs typeface="Arial"/>
              </a:rPr>
              <a:t>Arti2cial</a:t>
            </a:r>
            <a:r>
              <a:rPr dirty="0" sz="1650" spc="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FFFFFF"/>
                </a:solidFill>
                <a:latin typeface="Arial"/>
                <a:cs typeface="Arial"/>
              </a:rPr>
              <a:t>intelligence</a:t>
            </a:r>
            <a:endParaRPr sz="16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34536" y="43964"/>
            <a:ext cx="17446625" cy="14706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Example</a:t>
            </a:r>
            <a:r>
              <a:rPr dirty="0" spc="-894"/>
              <a:t> </a:t>
            </a:r>
            <a:r>
              <a:rPr dirty="0" spc="145"/>
              <a:t>classification</a:t>
            </a:r>
            <a:r>
              <a:rPr dirty="0" spc="-890"/>
              <a:t> </a:t>
            </a:r>
            <a:r>
              <a:rPr dirty="0" spc="200"/>
              <a:t>problems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767123" y="2823480"/>
            <a:ext cx="3180080" cy="6750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9200"/>
              </a:lnSpc>
              <a:spcBef>
                <a:spcPts val="95"/>
              </a:spcBef>
            </a:pPr>
            <a:r>
              <a:rPr dirty="0" sz="1950" spc="-70">
                <a:solidFill>
                  <a:srgbClr val="FFFFFF"/>
                </a:solidFill>
                <a:latin typeface="Arial"/>
                <a:cs typeface="Arial"/>
              </a:rPr>
              <a:t>To:</a:t>
            </a:r>
            <a:r>
              <a:rPr dirty="0" sz="195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u="heavy" sz="195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2"/>
              </a:rPr>
              <a:t>daniel@mrdbourke.com</a:t>
            </a:r>
            <a:r>
              <a:rPr dirty="0" sz="195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FFFFFF"/>
                </a:solidFill>
                <a:latin typeface="Arial"/>
                <a:cs typeface="Arial"/>
              </a:rPr>
              <a:t>Hey</a:t>
            </a:r>
            <a:r>
              <a:rPr dirty="0" sz="195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Arial"/>
                <a:cs typeface="Arial"/>
              </a:rPr>
              <a:t>Daniel,</a:t>
            </a:r>
            <a:endParaRPr sz="195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465979" y="2826397"/>
            <a:ext cx="3180080" cy="6750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9200"/>
              </a:lnSpc>
              <a:spcBef>
                <a:spcPts val="95"/>
              </a:spcBef>
            </a:pPr>
            <a:r>
              <a:rPr dirty="0" sz="1950" spc="-70">
                <a:solidFill>
                  <a:srgbClr val="FFFFFF"/>
                </a:solidFill>
                <a:latin typeface="Arial"/>
                <a:cs typeface="Arial"/>
              </a:rPr>
              <a:t>To:</a:t>
            </a:r>
            <a:r>
              <a:rPr dirty="0" sz="195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u="heavy" sz="195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2"/>
              </a:rPr>
              <a:t>daniel@mrdbourke.com</a:t>
            </a:r>
            <a:r>
              <a:rPr dirty="0" sz="195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 spc="-20">
                <a:solidFill>
                  <a:srgbClr val="FFFFFF"/>
                </a:solidFill>
                <a:latin typeface="Arial"/>
                <a:cs typeface="Arial"/>
              </a:rPr>
              <a:t>Hay</a:t>
            </a:r>
            <a:r>
              <a:rPr dirty="0" sz="195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Arial"/>
                <a:cs typeface="Arial"/>
              </a:rPr>
              <a:t>daniel…</a:t>
            </a:r>
            <a:endParaRPr sz="195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465979" y="3823225"/>
            <a:ext cx="433387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>
                <a:solidFill>
                  <a:srgbClr val="FFFFFF"/>
                </a:solidFill>
                <a:latin typeface="Arial"/>
                <a:cs typeface="Arial"/>
              </a:rPr>
              <a:t>C0ongratu1ations!</a:t>
            </a:r>
            <a:r>
              <a:rPr dirty="0" sz="1950" spc="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 spc="-6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95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FFFFFF"/>
                </a:solidFill>
                <a:latin typeface="Arial"/>
                <a:cs typeface="Arial"/>
              </a:rPr>
              <a:t>win</a:t>
            </a:r>
            <a:r>
              <a:rPr dirty="0" sz="195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Arial"/>
                <a:cs typeface="Arial"/>
              </a:rPr>
              <a:t>$1139239230</a:t>
            </a:r>
            <a:endParaRPr sz="195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798290" y="4723093"/>
            <a:ext cx="8470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20">
                <a:solidFill>
                  <a:srgbClr val="FF968D"/>
                </a:solidFill>
                <a:latin typeface="Arial"/>
                <a:cs typeface="Arial"/>
              </a:rPr>
              <a:t>Spam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67123" y="3797270"/>
            <a:ext cx="4384040" cy="13284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9200"/>
              </a:lnSpc>
              <a:spcBef>
                <a:spcPts val="95"/>
              </a:spcBef>
            </a:pPr>
            <a:r>
              <a:rPr dirty="0" sz="1950" spc="-2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dirty="0" sz="195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 spc="75">
                <a:solidFill>
                  <a:srgbClr val="FFFFFF"/>
                </a:solidFill>
                <a:latin typeface="Arial"/>
                <a:cs typeface="Arial"/>
              </a:rPr>
              <a:t>deep</a:t>
            </a:r>
            <a:r>
              <a:rPr dirty="0" sz="195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r>
              <a:rPr dirty="0" sz="195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FFFFFF"/>
                </a:solidFill>
                <a:latin typeface="Arial"/>
                <a:cs typeface="Arial"/>
              </a:rPr>
              <a:t>course</a:t>
            </a:r>
            <a:r>
              <a:rPr dirty="0" sz="195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 spc="-55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95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Arial"/>
                <a:cs typeface="Arial"/>
              </a:rPr>
              <a:t>incredible! </a:t>
            </a:r>
            <a:r>
              <a:rPr dirty="0" sz="1950" spc="-10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95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 spc="65">
                <a:solidFill>
                  <a:srgbClr val="FFFFFF"/>
                </a:solidFill>
                <a:latin typeface="Arial"/>
                <a:cs typeface="Arial"/>
              </a:rPr>
              <a:t>can’t</a:t>
            </a:r>
            <a:r>
              <a:rPr dirty="0" sz="195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 spc="70">
                <a:solidFill>
                  <a:srgbClr val="FFFFFF"/>
                </a:solidFill>
                <a:latin typeface="Arial"/>
                <a:cs typeface="Arial"/>
              </a:rPr>
              <a:t>wait</a:t>
            </a:r>
            <a:r>
              <a:rPr dirty="0" sz="195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 spc="155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95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dirty="0" sz="195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 spc="85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dirty="0" sz="195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Arial"/>
                <a:cs typeface="Arial"/>
              </a:rPr>
              <a:t>I’ve</a:t>
            </a:r>
            <a:r>
              <a:rPr dirty="0" sz="195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Arial"/>
                <a:cs typeface="Arial"/>
              </a:rPr>
              <a:t>learned!</a:t>
            </a:r>
            <a:endParaRPr sz="1950">
              <a:latin typeface="Arial"/>
              <a:cs typeface="Arial"/>
            </a:endParaRPr>
          </a:p>
          <a:p>
            <a:pPr marL="1210945">
              <a:lnSpc>
                <a:spcPct val="100000"/>
              </a:lnSpc>
              <a:spcBef>
                <a:spcPts val="2205"/>
              </a:spcBef>
            </a:pPr>
            <a:r>
              <a:rPr dirty="0" sz="2450" spc="130">
                <a:solidFill>
                  <a:srgbClr val="88FA4E"/>
                </a:solidFill>
                <a:latin typeface="Arial"/>
                <a:cs typeface="Arial"/>
              </a:rPr>
              <a:t>Not</a:t>
            </a:r>
            <a:r>
              <a:rPr dirty="0" sz="2450" spc="-140">
                <a:solidFill>
                  <a:srgbClr val="88FA4E"/>
                </a:solidFill>
                <a:latin typeface="Arial"/>
                <a:cs typeface="Arial"/>
              </a:rPr>
              <a:t> </a:t>
            </a:r>
            <a:r>
              <a:rPr dirty="0" sz="2450" spc="35">
                <a:solidFill>
                  <a:srgbClr val="88FA4E"/>
                </a:solidFill>
                <a:latin typeface="Arial"/>
                <a:cs typeface="Arial"/>
              </a:rPr>
              <a:t>spam</a:t>
            </a:r>
            <a:endParaRPr sz="2450">
              <a:latin typeface="Arial"/>
              <a:cs typeface="Arial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61836" y="3058375"/>
            <a:ext cx="2513012" cy="1884759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49162" y="3058375"/>
            <a:ext cx="2513012" cy="1884759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136488" y="3063283"/>
            <a:ext cx="2513012" cy="1874942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2520563" y="2117583"/>
            <a:ext cx="1580705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9165590" algn="l"/>
              </a:tabLst>
            </a:pPr>
            <a:r>
              <a:rPr dirty="0" sz="2850">
                <a:solidFill>
                  <a:srgbClr val="16E7CF"/>
                </a:solidFill>
                <a:latin typeface="Arial"/>
                <a:cs typeface="Arial"/>
              </a:rPr>
              <a:t>“Is</a:t>
            </a:r>
            <a:r>
              <a:rPr dirty="0" sz="2850" spc="-114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850" spc="85">
                <a:solidFill>
                  <a:srgbClr val="16E7CF"/>
                </a:solidFill>
                <a:latin typeface="Arial"/>
                <a:cs typeface="Arial"/>
              </a:rPr>
              <a:t>this</a:t>
            </a:r>
            <a:r>
              <a:rPr dirty="0" sz="2850" spc="-11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850">
                <a:solidFill>
                  <a:srgbClr val="16E7CF"/>
                </a:solidFill>
                <a:latin typeface="Arial"/>
                <a:cs typeface="Arial"/>
              </a:rPr>
              <a:t>email</a:t>
            </a:r>
            <a:r>
              <a:rPr dirty="0" sz="2850" spc="-114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850" spc="65">
                <a:solidFill>
                  <a:srgbClr val="16E7CF"/>
                </a:solidFill>
                <a:latin typeface="Arial"/>
                <a:cs typeface="Arial"/>
              </a:rPr>
              <a:t>spam</a:t>
            </a:r>
            <a:r>
              <a:rPr dirty="0" sz="2850" spc="-11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850" spc="135">
                <a:solidFill>
                  <a:srgbClr val="16E7CF"/>
                </a:solidFill>
                <a:latin typeface="Arial"/>
                <a:cs typeface="Arial"/>
              </a:rPr>
              <a:t>or</a:t>
            </a:r>
            <a:r>
              <a:rPr dirty="0" sz="2850" spc="-11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850" spc="175">
                <a:solidFill>
                  <a:srgbClr val="16E7CF"/>
                </a:solidFill>
                <a:latin typeface="Arial"/>
                <a:cs typeface="Arial"/>
              </a:rPr>
              <a:t>not</a:t>
            </a:r>
            <a:r>
              <a:rPr dirty="0" sz="2850" spc="-114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850" spc="45">
                <a:solidFill>
                  <a:srgbClr val="16E7CF"/>
                </a:solidFill>
                <a:latin typeface="Arial"/>
                <a:cs typeface="Arial"/>
              </a:rPr>
              <a:t>spam?”</a:t>
            </a:r>
            <a:r>
              <a:rPr dirty="0" sz="2850">
                <a:solidFill>
                  <a:srgbClr val="16E7CF"/>
                </a:solidFill>
                <a:latin typeface="Arial"/>
                <a:cs typeface="Arial"/>
              </a:rPr>
              <a:t>	“Is</a:t>
            </a:r>
            <a:r>
              <a:rPr dirty="0" sz="2850" spc="-155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850" spc="85">
                <a:solidFill>
                  <a:srgbClr val="16E7CF"/>
                </a:solidFill>
                <a:latin typeface="Arial"/>
                <a:cs typeface="Arial"/>
              </a:rPr>
              <a:t>this</a:t>
            </a:r>
            <a:r>
              <a:rPr dirty="0" sz="2850" spc="-155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850">
                <a:solidFill>
                  <a:srgbClr val="16E7CF"/>
                </a:solidFill>
                <a:latin typeface="Arial"/>
                <a:cs typeface="Arial"/>
              </a:rPr>
              <a:t>a</a:t>
            </a:r>
            <a:r>
              <a:rPr dirty="0" sz="2850" spc="-15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850" spc="165">
                <a:solidFill>
                  <a:srgbClr val="16E7CF"/>
                </a:solidFill>
                <a:latin typeface="Arial"/>
                <a:cs typeface="Arial"/>
              </a:rPr>
              <a:t>photo</a:t>
            </a:r>
            <a:r>
              <a:rPr dirty="0" sz="2850" spc="-155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850" spc="200">
                <a:solidFill>
                  <a:srgbClr val="16E7CF"/>
                </a:solidFill>
                <a:latin typeface="Arial"/>
                <a:cs typeface="Arial"/>
              </a:rPr>
              <a:t>of</a:t>
            </a:r>
            <a:r>
              <a:rPr dirty="0" sz="2850" spc="-15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850" spc="-40">
                <a:solidFill>
                  <a:srgbClr val="16E7CF"/>
                </a:solidFill>
                <a:latin typeface="Arial"/>
                <a:cs typeface="Arial"/>
              </a:rPr>
              <a:t>sushi,</a:t>
            </a:r>
            <a:r>
              <a:rPr dirty="0" sz="2850" spc="-155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850" spc="75">
                <a:solidFill>
                  <a:srgbClr val="16E7CF"/>
                </a:solidFill>
                <a:latin typeface="Arial"/>
                <a:cs typeface="Arial"/>
              </a:rPr>
              <a:t>steak</a:t>
            </a:r>
            <a:r>
              <a:rPr dirty="0" sz="2850" spc="-15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850" spc="135">
                <a:solidFill>
                  <a:srgbClr val="16E7CF"/>
                </a:solidFill>
                <a:latin typeface="Arial"/>
                <a:cs typeface="Arial"/>
              </a:rPr>
              <a:t>or</a:t>
            </a:r>
            <a:r>
              <a:rPr dirty="0" sz="2850" spc="-155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850" spc="-10">
                <a:solidFill>
                  <a:srgbClr val="16E7CF"/>
                </a:solidFill>
                <a:latin typeface="Arial"/>
                <a:cs typeface="Arial"/>
              </a:rPr>
              <a:t>pizza?”</a:t>
            </a:r>
            <a:endParaRPr sz="285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743922" y="10491308"/>
            <a:ext cx="460629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114">
                <a:solidFill>
                  <a:srgbClr val="FFFFFF"/>
                </a:solidFill>
                <a:latin typeface="Arial"/>
                <a:cs typeface="Arial"/>
              </a:rPr>
              <a:t>Multilabel</a:t>
            </a:r>
            <a:r>
              <a:rPr dirty="0" sz="33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95">
                <a:solidFill>
                  <a:srgbClr val="FFFFFF"/>
                </a:solidFill>
                <a:latin typeface="Arial"/>
                <a:cs typeface="Arial"/>
              </a:rPr>
              <a:t>classiJcation</a:t>
            </a:r>
            <a:endParaRPr sz="33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332240" y="5387599"/>
            <a:ext cx="13984605" cy="14966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364345" algn="l"/>
              </a:tabLst>
            </a:pPr>
            <a:r>
              <a:rPr dirty="0" sz="3300">
                <a:solidFill>
                  <a:srgbClr val="FFFFFF"/>
                </a:solidFill>
                <a:latin typeface="Arial"/>
                <a:cs typeface="Arial"/>
              </a:rPr>
              <a:t>Binary</a:t>
            </a:r>
            <a:r>
              <a:rPr dirty="0" sz="3300" spc="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95">
                <a:solidFill>
                  <a:srgbClr val="FFFFFF"/>
                </a:solidFill>
                <a:latin typeface="Arial"/>
                <a:cs typeface="Arial"/>
              </a:rPr>
              <a:t>classiJcation</a:t>
            </a:r>
            <a:r>
              <a:rPr dirty="0" sz="33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300" spc="70">
                <a:solidFill>
                  <a:srgbClr val="FFFFFF"/>
                </a:solidFill>
                <a:latin typeface="Arial"/>
                <a:cs typeface="Arial"/>
              </a:rPr>
              <a:t>Multiclass</a:t>
            </a:r>
            <a:r>
              <a:rPr dirty="0" sz="33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95">
                <a:solidFill>
                  <a:srgbClr val="FFFFFF"/>
                </a:solidFill>
                <a:latin typeface="Arial"/>
                <a:cs typeface="Arial"/>
              </a:rPr>
              <a:t>classiJcation</a:t>
            </a:r>
            <a:endParaRPr sz="3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650">
              <a:latin typeface="Arial"/>
              <a:cs typeface="Arial"/>
            </a:endParaRPr>
          </a:p>
          <a:p>
            <a:pPr algn="ctr" marR="546735">
              <a:lnSpc>
                <a:spcPct val="100000"/>
              </a:lnSpc>
              <a:spcBef>
                <a:spcPts val="5"/>
              </a:spcBef>
            </a:pPr>
            <a:r>
              <a:rPr dirty="0" sz="2850" spc="160">
                <a:solidFill>
                  <a:srgbClr val="16E7CF"/>
                </a:solidFill>
                <a:latin typeface="Arial"/>
                <a:cs typeface="Arial"/>
              </a:rPr>
              <a:t>“What</a:t>
            </a:r>
            <a:r>
              <a:rPr dirty="0" sz="2850" spc="-15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850" spc="95">
                <a:solidFill>
                  <a:srgbClr val="16E7CF"/>
                </a:solidFill>
                <a:latin typeface="Arial"/>
                <a:cs typeface="Arial"/>
              </a:rPr>
              <a:t>tags</a:t>
            </a:r>
            <a:r>
              <a:rPr dirty="0" sz="2850" spc="-15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850" spc="55">
                <a:solidFill>
                  <a:srgbClr val="16E7CF"/>
                </a:solidFill>
                <a:latin typeface="Arial"/>
                <a:cs typeface="Arial"/>
              </a:rPr>
              <a:t>should</a:t>
            </a:r>
            <a:r>
              <a:rPr dirty="0" sz="2850" spc="-15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850" spc="85">
                <a:solidFill>
                  <a:srgbClr val="16E7CF"/>
                </a:solidFill>
                <a:latin typeface="Arial"/>
                <a:cs typeface="Arial"/>
              </a:rPr>
              <a:t>this</a:t>
            </a:r>
            <a:r>
              <a:rPr dirty="0" sz="2850" spc="-15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850" spc="100">
                <a:solidFill>
                  <a:srgbClr val="16E7CF"/>
                </a:solidFill>
                <a:latin typeface="Arial"/>
                <a:cs typeface="Arial"/>
              </a:rPr>
              <a:t>article</a:t>
            </a:r>
            <a:r>
              <a:rPr dirty="0" sz="2850" spc="-15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2850" spc="-10">
                <a:solidFill>
                  <a:srgbClr val="16E7CF"/>
                </a:solidFill>
                <a:latin typeface="Arial"/>
                <a:cs typeface="Arial"/>
              </a:rPr>
              <a:t>have?”</a:t>
            </a:r>
            <a:endParaRPr sz="2850">
              <a:latin typeface="Arial"/>
              <a:cs typeface="Arial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85996" y="6960167"/>
            <a:ext cx="5132107" cy="3551066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 rot="21360000">
            <a:off x="2267303" y="6063990"/>
            <a:ext cx="3050268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39"/>
              </a:lnSpc>
            </a:pPr>
            <a:r>
              <a:rPr dirty="0" baseline="-4535" sz="3675" b="1">
                <a:solidFill>
                  <a:srgbClr val="FFFFFF"/>
                </a:solidFill>
                <a:latin typeface="Bradley Hand"/>
                <a:cs typeface="Bradley Hand"/>
              </a:rPr>
              <a:t>(one</a:t>
            </a:r>
            <a:r>
              <a:rPr dirty="0" baseline="-4535" sz="3675" spc="-67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2267" sz="3675" b="1">
                <a:solidFill>
                  <a:srgbClr val="FFFFFF"/>
                </a:solidFill>
                <a:latin typeface="Bradley Hand"/>
                <a:cs typeface="Bradley Hand"/>
              </a:rPr>
              <a:t>thing</a:t>
            </a:r>
            <a:r>
              <a:rPr dirty="0" baseline="-2267" sz="3675" spc="-67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or</a:t>
            </a:r>
            <a:r>
              <a:rPr dirty="0" sz="2450" spc="-4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133" sz="3675" spc="-15" b="1">
                <a:solidFill>
                  <a:srgbClr val="FFFFFF"/>
                </a:solidFill>
                <a:latin typeface="Bradley Hand"/>
                <a:cs typeface="Bradley Hand"/>
              </a:rPr>
              <a:t>another)</a:t>
            </a:r>
            <a:endParaRPr baseline="1133" sz="3675">
              <a:latin typeface="Bradley Hand"/>
              <a:cs typeface="Bradley Hand"/>
            </a:endParaRPr>
          </a:p>
        </p:txBody>
      </p:sp>
      <p:sp>
        <p:nvSpPr>
          <p:cNvPr id="20" name="object 20" descr=""/>
          <p:cNvSpPr txBox="1"/>
          <p:nvPr/>
        </p:nvSpPr>
        <p:spPr>
          <a:xfrm rot="60000">
            <a:off x="14196767" y="5989534"/>
            <a:ext cx="3279000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70"/>
              </a:lnSpc>
            </a:pPr>
            <a:r>
              <a:rPr dirty="0" baseline="2267" sz="3675" b="1">
                <a:solidFill>
                  <a:srgbClr val="FFFFFF"/>
                </a:solidFill>
                <a:latin typeface="Bradley Hand"/>
                <a:cs typeface="Bradley Hand"/>
              </a:rPr>
              <a:t>(more</a:t>
            </a:r>
            <a:r>
              <a:rPr dirty="0" baseline="2267" sz="3675" spc="-37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133" sz="3675" b="1">
                <a:solidFill>
                  <a:srgbClr val="FFFFFF"/>
                </a:solidFill>
                <a:latin typeface="Bradley Hand"/>
                <a:cs typeface="Bradley Hand"/>
              </a:rPr>
              <a:t>than</a:t>
            </a:r>
            <a:r>
              <a:rPr dirty="0" baseline="1133" sz="3675" spc="-37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one</a:t>
            </a:r>
            <a:r>
              <a:rPr dirty="0" sz="2450" spc="-2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1133" sz="3675" b="1">
                <a:solidFill>
                  <a:srgbClr val="FFFFFF"/>
                </a:solidFill>
                <a:latin typeface="Bradley Hand"/>
                <a:cs typeface="Bradley Hand"/>
              </a:rPr>
              <a:t>thing</a:t>
            </a:r>
            <a:r>
              <a:rPr dirty="0" baseline="-1133" sz="3675" spc="-37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2267" sz="3675" spc="-37" b="1">
                <a:solidFill>
                  <a:srgbClr val="FFFFFF"/>
                </a:solidFill>
                <a:latin typeface="Bradley Hand"/>
                <a:cs typeface="Bradley Hand"/>
              </a:rPr>
              <a:t>or</a:t>
            </a:r>
            <a:endParaRPr baseline="-2267" sz="3675">
              <a:latin typeface="Bradley Hand"/>
              <a:cs typeface="Bradley Hand"/>
            </a:endParaRPr>
          </a:p>
        </p:txBody>
      </p:sp>
      <p:sp>
        <p:nvSpPr>
          <p:cNvPr id="21" name="object 21" descr=""/>
          <p:cNvSpPr txBox="1"/>
          <p:nvPr/>
        </p:nvSpPr>
        <p:spPr>
          <a:xfrm rot="60000">
            <a:off x="15225568" y="6342623"/>
            <a:ext cx="1202584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</a:pPr>
            <a:r>
              <a:rPr dirty="0" sz="2450" spc="-10" b="1">
                <a:solidFill>
                  <a:srgbClr val="FFFFFF"/>
                </a:solidFill>
                <a:latin typeface="Bradley Hand"/>
                <a:cs typeface="Bradley Hand"/>
              </a:rPr>
              <a:t>another)</a:t>
            </a:r>
            <a:endParaRPr sz="2450">
              <a:latin typeface="Bradley Hand"/>
              <a:cs typeface="Bradley Hand"/>
            </a:endParaRPr>
          </a:p>
        </p:txBody>
      </p:sp>
      <p:sp>
        <p:nvSpPr>
          <p:cNvPr id="22" name="object 22" descr=""/>
          <p:cNvSpPr txBox="1"/>
          <p:nvPr/>
        </p:nvSpPr>
        <p:spPr>
          <a:xfrm rot="60000">
            <a:off x="13230467" y="9462033"/>
            <a:ext cx="3559112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65"/>
              </a:lnSpc>
            </a:pPr>
            <a:r>
              <a:rPr dirty="0" baseline="5668" sz="3675" b="1">
                <a:solidFill>
                  <a:srgbClr val="FFFFFF"/>
                </a:solidFill>
                <a:latin typeface="Bradley Hand"/>
                <a:cs typeface="Bradley Hand"/>
              </a:rPr>
              <a:t>(multiple</a:t>
            </a:r>
            <a:r>
              <a:rPr dirty="0" baseline="5668" sz="3675" spc="-37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3401" sz="3675" b="1">
                <a:solidFill>
                  <a:srgbClr val="FFFFFF"/>
                </a:solidFill>
                <a:latin typeface="Bradley Hand"/>
                <a:cs typeface="Bradley Hand"/>
              </a:rPr>
              <a:t>label</a:t>
            </a:r>
            <a:r>
              <a:rPr dirty="0" baseline="3401" sz="3675" spc="-37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2267" sz="3675" b="1">
                <a:solidFill>
                  <a:srgbClr val="FFFFFF"/>
                </a:solidFill>
                <a:latin typeface="Bradley Hand"/>
                <a:cs typeface="Bradley Hand"/>
              </a:rPr>
              <a:t>options</a:t>
            </a:r>
            <a:r>
              <a:rPr dirty="0" baseline="2267" sz="3675" spc="-37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spc="-25" b="1">
                <a:solidFill>
                  <a:srgbClr val="FFFFFF"/>
                </a:solidFill>
                <a:latin typeface="Bradley Hand"/>
                <a:cs typeface="Bradley Hand"/>
              </a:rPr>
              <a:t>per</a:t>
            </a:r>
            <a:endParaRPr sz="2450">
              <a:latin typeface="Bradley Hand"/>
              <a:cs typeface="Bradley Hand"/>
            </a:endParaRPr>
          </a:p>
        </p:txBody>
      </p:sp>
      <p:sp>
        <p:nvSpPr>
          <p:cNvPr id="23" name="object 23" descr=""/>
          <p:cNvSpPr txBox="1"/>
          <p:nvPr/>
        </p:nvSpPr>
        <p:spPr>
          <a:xfrm rot="60000">
            <a:off x="14432989" y="9814305"/>
            <a:ext cx="1135309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70"/>
              </a:lnSpc>
            </a:pPr>
            <a:r>
              <a:rPr dirty="0" sz="2450" spc="-10" b="1">
                <a:solidFill>
                  <a:srgbClr val="FFFFFF"/>
                </a:solidFill>
                <a:latin typeface="Bradley Hand"/>
                <a:cs typeface="Bradley Hand"/>
              </a:rPr>
              <a:t>sample)</a:t>
            </a:r>
            <a:endParaRPr sz="2450">
              <a:latin typeface="Bradley Hand"/>
              <a:cs typeface="Bradley Ha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2460" y="43964"/>
            <a:ext cx="18650585" cy="14706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Binary</a:t>
            </a:r>
            <a:r>
              <a:rPr dirty="0" spc="-885"/>
              <a:t> </a:t>
            </a:r>
            <a:r>
              <a:rPr dirty="0" spc="-135"/>
              <a:t>vs.</a:t>
            </a:r>
            <a:r>
              <a:rPr dirty="0" spc="-880"/>
              <a:t> </a:t>
            </a:r>
            <a:r>
              <a:rPr dirty="0"/>
              <a:t>Multi-</a:t>
            </a:r>
            <a:r>
              <a:rPr dirty="0" spc="105"/>
              <a:t>class</a:t>
            </a:r>
            <a:r>
              <a:rPr dirty="0" spc="-885"/>
              <a:t> </a:t>
            </a:r>
            <a:r>
              <a:rPr dirty="0" spc="80"/>
              <a:t>Classification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3180446" y="7740386"/>
            <a:ext cx="391731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>
                <a:solidFill>
                  <a:srgbClr val="FFFFFF"/>
                </a:solidFill>
                <a:latin typeface="Arial"/>
                <a:cs typeface="Arial"/>
              </a:rPr>
              <a:t>Binary</a:t>
            </a:r>
            <a:r>
              <a:rPr dirty="0" sz="3300" spc="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95">
                <a:solidFill>
                  <a:srgbClr val="FFFFFF"/>
                </a:solidFill>
                <a:latin typeface="Arial"/>
                <a:cs typeface="Arial"/>
              </a:rPr>
              <a:t>classiJcation</a:t>
            </a:r>
            <a:endParaRPr sz="33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3033677" y="9516360"/>
            <a:ext cx="463232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70">
                <a:solidFill>
                  <a:srgbClr val="FFFFFF"/>
                </a:solidFill>
                <a:latin typeface="Arial"/>
                <a:cs typeface="Arial"/>
              </a:rPr>
              <a:t>Multiclass</a:t>
            </a:r>
            <a:r>
              <a:rPr dirty="0" sz="33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95">
                <a:solidFill>
                  <a:srgbClr val="FFFFFF"/>
                </a:solidFill>
                <a:latin typeface="Arial"/>
                <a:cs typeface="Arial"/>
              </a:rPr>
              <a:t>classiJcation</a:t>
            </a:r>
            <a:endParaRPr sz="33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 rot="21540000">
            <a:off x="2963794" y="8371316"/>
            <a:ext cx="3050268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39"/>
              </a:lnSpc>
            </a:pPr>
            <a:r>
              <a:rPr dirty="0" baseline="-4535" sz="3675" b="1">
                <a:solidFill>
                  <a:srgbClr val="FFFFFF"/>
                </a:solidFill>
                <a:latin typeface="Bradley Hand"/>
                <a:cs typeface="Bradley Hand"/>
              </a:rPr>
              <a:t>(one</a:t>
            </a:r>
            <a:r>
              <a:rPr dirty="0" baseline="-4535" sz="3675" spc="-67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2267" sz="3675" b="1">
                <a:solidFill>
                  <a:srgbClr val="FFFFFF"/>
                </a:solidFill>
                <a:latin typeface="Bradley Hand"/>
                <a:cs typeface="Bradley Hand"/>
              </a:rPr>
              <a:t>thing</a:t>
            </a:r>
            <a:r>
              <a:rPr dirty="0" baseline="-2267" sz="3675" spc="-67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or</a:t>
            </a:r>
            <a:r>
              <a:rPr dirty="0" sz="2450" spc="-4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133" sz="3675" spc="-15" b="1">
                <a:solidFill>
                  <a:srgbClr val="FFFFFF"/>
                </a:solidFill>
                <a:latin typeface="Bradley Hand"/>
                <a:cs typeface="Bradley Hand"/>
              </a:rPr>
              <a:t>another)</a:t>
            </a:r>
            <a:endParaRPr baseline="1133" sz="3675">
              <a:latin typeface="Bradley Hand"/>
              <a:cs typeface="Bradley Hand"/>
            </a:endParaRPr>
          </a:p>
        </p:txBody>
      </p:sp>
      <p:sp>
        <p:nvSpPr>
          <p:cNvPr id="6" name="object 6" descr=""/>
          <p:cNvSpPr txBox="1"/>
          <p:nvPr/>
        </p:nvSpPr>
        <p:spPr>
          <a:xfrm rot="120000">
            <a:off x="13935055" y="10154404"/>
            <a:ext cx="3275840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0"/>
              </a:lnSpc>
            </a:pP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(more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than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one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thing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spc="-25" b="1">
                <a:solidFill>
                  <a:srgbClr val="FFFFFF"/>
                </a:solidFill>
                <a:latin typeface="Bradley Hand"/>
                <a:cs typeface="Bradley Hand"/>
              </a:rPr>
              <a:t>or</a:t>
            </a:r>
            <a:endParaRPr sz="2450">
              <a:latin typeface="Bradley Hand"/>
              <a:cs typeface="Bradley Hand"/>
            </a:endParaRPr>
          </a:p>
        </p:txBody>
      </p:sp>
      <p:sp>
        <p:nvSpPr>
          <p:cNvPr id="7" name="object 7" descr=""/>
          <p:cNvSpPr txBox="1"/>
          <p:nvPr/>
        </p:nvSpPr>
        <p:spPr>
          <a:xfrm rot="120000">
            <a:off x="14960839" y="10512290"/>
            <a:ext cx="1198907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0"/>
              </a:lnSpc>
            </a:pPr>
            <a:r>
              <a:rPr dirty="0" sz="2450" spc="-10" b="1">
                <a:solidFill>
                  <a:srgbClr val="FFFFFF"/>
                </a:solidFill>
                <a:latin typeface="Bradley Hand"/>
                <a:cs typeface="Bradley Hand"/>
              </a:rPr>
              <a:t>another)</a:t>
            </a:r>
            <a:endParaRPr sz="2450">
              <a:latin typeface="Bradley Hand"/>
              <a:cs typeface="Bradley Hand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55045" y="2372508"/>
            <a:ext cx="2434678" cy="3245426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182972" y="2372509"/>
            <a:ext cx="3071573" cy="324478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889242" y="5754608"/>
            <a:ext cx="3253737" cy="3039639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6414" y="3960596"/>
            <a:ext cx="2434678" cy="3245426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44346" y="3960595"/>
            <a:ext cx="3071573" cy="324478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11217" y="2200938"/>
            <a:ext cx="17791430" cy="8248650"/>
          </a:xfrm>
          <a:prstGeom prst="rect">
            <a:avLst/>
          </a:prstGeom>
        </p:spPr>
        <p:txBody>
          <a:bodyPr wrap="square" lIns="0" tIns="95250" rIns="0" bIns="0" rtlCol="0" vert="horz">
            <a:spAutoFit/>
          </a:bodyPr>
          <a:lstStyle/>
          <a:p>
            <a:pPr marL="400050" indent="-375285">
              <a:lnSpc>
                <a:spcPct val="100000"/>
              </a:lnSpc>
              <a:spcBef>
                <a:spcPts val="750"/>
              </a:spcBef>
              <a:buSzPct val="145161"/>
              <a:buChar char="•"/>
              <a:tabLst>
                <a:tab pos="400685" algn="l"/>
              </a:tabLst>
            </a:pPr>
            <a:r>
              <a:rPr dirty="0" sz="3100" spc="175">
                <a:solidFill>
                  <a:srgbClr val="FFFFFF"/>
                </a:solidFill>
                <a:latin typeface="Arial"/>
                <a:cs typeface="Arial"/>
              </a:rPr>
              <a:t>Architecture</a:t>
            </a:r>
            <a:r>
              <a:rPr dirty="0" sz="31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245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31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1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70">
                <a:solidFill>
                  <a:srgbClr val="FFFFFF"/>
                </a:solidFill>
                <a:latin typeface="Arial"/>
                <a:cs typeface="Arial"/>
              </a:rPr>
              <a:t>neural</a:t>
            </a:r>
            <a:r>
              <a:rPr dirty="0" sz="31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204">
                <a:solidFill>
                  <a:srgbClr val="FFFFFF"/>
                </a:solidFill>
                <a:latin typeface="Arial"/>
                <a:cs typeface="Arial"/>
              </a:rPr>
              <a:t>network</a:t>
            </a:r>
            <a:r>
              <a:rPr dirty="0" sz="31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110">
                <a:solidFill>
                  <a:srgbClr val="16E7CF"/>
                </a:solidFill>
                <a:latin typeface="Arial"/>
                <a:cs typeface="Arial"/>
              </a:rPr>
              <a:t>classiJcation</a:t>
            </a:r>
            <a:r>
              <a:rPr dirty="0" sz="3100" spc="-175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3100" spc="15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endParaRPr sz="3100">
              <a:latin typeface="Arial"/>
              <a:cs typeface="Arial"/>
            </a:endParaRPr>
          </a:p>
          <a:p>
            <a:pPr marL="400050" indent="-375285">
              <a:lnSpc>
                <a:spcPct val="100000"/>
              </a:lnSpc>
              <a:spcBef>
                <a:spcPts val="2340"/>
              </a:spcBef>
              <a:buSzPct val="145161"/>
              <a:buChar char="•"/>
              <a:tabLst>
                <a:tab pos="400685" algn="l"/>
              </a:tabLst>
            </a:pPr>
            <a:r>
              <a:rPr dirty="0" sz="3100" spc="165">
                <a:solidFill>
                  <a:srgbClr val="FFFFFF"/>
                </a:solidFill>
                <a:latin typeface="Arial"/>
                <a:cs typeface="Arial"/>
              </a:rPr>
              <a:t>Input</a:t>
            </a:r>
            <a:r>
              <a:rPr dirty="0" sz="31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50">
                <a:solidFill>
                  <a:srgbClr val="FFFFFF"/>
                </a:solidFill>
                <a:latin typeface="Arial"/>
                <a:cs typeface="Arial"/>
              </a:rPr>
              <a:t>shapes</a:t>
            </a:r>
            <a:r>
              <a:rPr dirty="0" sz="31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1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31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254">
                <a:solidFill>
                  <a:srgbClr val="FFFFFF"/>
                </a:solidFill>
                <a:latin typeface="Arial"/>
                <a:cs typeface="Arial"/>
              </a:rPr>
              <a:t>output</a:t>
            </a:r>
            <a:r>
              <a:rPr dirty="0" sz="31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50">
                <a:solidFill>
                  <a:srgbClr val="FFFFFF"/>
                </a:solidFill>
                <a:latin typeface="Arial"/>
                <a:cs typeface="Arial"/>
              </a:rPr>
              <a:t>shapes</a:t>
            </a:r>
            <a:r>
              <a:rPr dirty="0" sz="31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245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31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1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110">
                <a:solidFill>
                  <a:srgbClr val="16E7CF"/>
                </a:solidFill>
                <a:latin typeface="Arial"/>
                <a:cs typeface="Arial"/>
              </a:rPr>
              <a:t>classiJcation</a:t>
            </a:r>
            <a:r>
              <a:rPr dirty="0" sz="3100" spc="-18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3100" spc="16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dirty="0" sz="31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114">
                <a:solidFill>
                  <a:srgbClr val="FFFFFF"/>
                </a:solidFill>
                <a:latin typeface="Arial"/>
                <a:cs typeface="Arial"/>
              </a:rPr>
              <a:t>(features</a:t>
            </a:r>
            <a:r>
              <a:rPr dirty="0" sz="31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1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31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45">
                <a:solidFill>
                  <a:srgbClr val="FFFFFF"/>
                </a:solidFill>
                <a:latin typeface="Arial"/>
                <a:cs typeface="Arial"/>
              </a:rPr>
              <a:t>labels)</a:t>
            </a:r>
            <a:endParaRPr sz="3100">
              <a:latin typeface="Arial"/>
              <a:cs typeface="Arial"/>
            </a:endParaRPr>
          </a:p>
          <a:p>
            <a:pPr marL="400050" indent="-375285">
              <a:lnSpc>
                <a:spcPct val="100000"/>
              </a:lnSpc>
              <a:spcBef>
                <a:spcPts val="2340"/>
              </a:spcBef>
              <a:buSzPct val="145161"/>
              <a:buChar char="•"/>
              <a:tabLst>
                <a:tab pos="400685" algn="l"/>
              </a:tabLst>
            </a:pPr>
            <a:r>
              <a:rPr dirty="0" sz="3100" spc="125">
                <a:solidFill>
                  <a:srgbClr val="FFFFFF"/>
                </a:solidFill>
                <a:latin typeface="Arial"/>
                <a:cs typeface="Arial"/>
              </a:rPr>
              <a:t>Creating</a:t>
            </a:r>
            <a:r>
              <a:rPr dirty="0" sz="31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180">
                <a:solidFill>
                  <a:srgbClr val="FFFFFF"/>
                </a:solidFill>
                <a:latin typeface="Arial"/>
                <a:cs typeface="Arial"/>
              </a:rPr>
              <a:t>custom</a:t>
            </a:r>
            <a:r>
              <a:rPr dirty="0" sz="31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155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31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3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31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60">
                <a:solidFill>
                  <a:srgbClr val="FFFFFF"/>
                </a:solidFill>
                <a:latin typeface="Arial"/>
                <a:cs typeface="Arial"/>
              </a:rPr>
              <a:t>view,</a:t>
            </a:r>
            <a:r>
              <a:rPr dirty="0" sz="31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425">
                <a:solidFill>
                  <a:srgbClr val="FFFFFF"/>
                </a:solidFill>
                <a:latin typeface="Arial"/>
                <a:cs typeface="Arial"/>
              </a:rPr>
              <a:t>Jt</a:t>
            </a:r>
            <a:r>
              <a:rPr dirty="0" sz="31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135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31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1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31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195">
                <a:solidFill>
                  <a:srgbClr val="FFFFFF"/>
                </a:solidFill>
                <a:latin typeface="Arial"/>
                <a:cs typeface="Arial"/>
              </a:rPr>
              <a:t>predict</a:t>
            </a:r>
            <a:r>
              <a:rPr dirty="0" sz="31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110">
                <a:solidFill>
                  <a:srgbClr val="FFFFFF"/>
                </a:solidFill>
                <a:latin typeface="Arial"/>
                <a:cs typeface="Arial"/>
              </a:rPr>
              <a:t>on</a:t>
            </a:r>
            <a:endParaRPr sz="3100">
              <a:latin typeface="Arial"/>
              <a:cs typeface="Arial"/>
            </a:endParaRPr>
          </a:p>
          <a:p>
            <a:pPr marL="400050" indent="-375285">
              <a:lnSpc>
                <a:spcPct val="100000"/>
              </a:lnSpc>
              <a:spcBef>
                <a:spcPts val="2340"/>
              </a:spcBef>
              <a:buSzPct val="145161"/>
              <a:buChar char="•"/>
              <a:tabLst>
                <a:tab pos="400685" algn="l"/>
              </a:tabLst>
            </a:pPr>
            <a:r>
              <a:rPr dirty="0" sz="3100" spc="70">
                <a:solidFill>
                  <a:srgbClr val="FFFFFF"/>
                </a:solidFill>
                <a:latin typeface="Arial"/>
                <a:cs typeface="Arial"/>
              </a:rPr>
              <a:t>Steps</a:t>
            </a:r>
            <a:r>
              <a:rPr dirty="0" sz="31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7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31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125">
                <a:solidFill>
                  <a:srgbClr val="FFFFFF"/>
                </a:solidFill>
                <a:latin typeface="Arial"/>
                <a:cs typeface="Arial"/>
              </a:rPr>
              <a:t>modelling</a:t>
            </a:r>
            <a:endParaRPr sz="3100">
              <a:latin typeface="Arial"/>
              <a:cs typeface="Arial"/>
            </a:endParaRPr>
          </a:p>
          <a:p>
            <a:pPr lvl="1" marL="766445" marR="17780" indent="-375285">
              <a:lnSpc>
                <a:spcPct val="162900"/>
              </a:lnSpc>
              <a:buSzPct val="145161"/>
              <a:buChar char="•"/>
              <a:tabLst>
                <a:tab pos="767080" algn="l"/>
              </a:tabLst>
            </a:pPr>
            <a:r>
              <a:rPr dirty="0" sz="3100" spc="125">
                <a:solidFill>
                  <a:srgbClr val="FFFFFF"/>
                </a:solidFill>
                <a:latin typeface="Arial"/>
                <a:cs typeface="Arial"/>
              </a:rPr>
              <a:t>Creating</a:t>
            </a:r>
            <a:r>
              <a:rPr dirty="0" sz="31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1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120">
                <a:solidFill>
                  <a:srgbClr val="FFFFFF"/>
                </a:solidFill>
                <a:latin typeface="Arial"/>
                <a:cs typeface="Arial"/>
              </a:rPr>
              <a:t>model,</a:t>
            </a:r>
            <a:r>
              <a:rPr dirty="0" sz="31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180">
                <a:solidFill>
                  <a:srgbClr val="FFFFFF"/>
                </a:solidFill>
                <a:latin typeface="Arial"/>
                <a:cs typeface="Arial"/>
              </a:rPr>
              <a:t>setting</a:t>
            </a:r>
            <a:r>
              <a:rPr dirty="0" sz="31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1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>
                <a:solidFill>
                  <a:srgbClr val="FFFFFF"/>
                </a:solidFill>
                <a:latin typeface="Arial"/>
                <a:cs typeface="Arial"/>
              </a:rPr>
              <a:t>loss</a:t>
            </a:r>
            <a:r>
              <a:rPr dirty="0" sz="31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190">
                <a:solidFill>
                  <a:srgbClr val="FFFFFF"/>
                </a:solidFill>
                <a:latin typeface="Arial"/>
                <a:cs typeface="Arial"/>
              </a:rPr>
              <a:t>function</a:t>
            </a:r>
            <a:r>
              <a:rPr dirty="0" sz="31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1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31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100">
                <a:solidFill>
                  <a:srgbClr val="FFFFFF"/>
                </a:solidFill>
                <a:latin typeface="Arial"/>
                <a:cs typeface="Arial"/>
              </a:rPr>
              <a:t>optimiser,</a:t>
            </a:r>
            <a:r>
              <a:rPr dirty="0" sz="31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145">
                <a:solidFill>
                  <a:srgbClr val="FFFFFF"/>
                </a:solidFill>
                <a:latin typeface="Arial"/>
                <a:cs typeface="Arial"/>
              </a:rPr>
              <a:t>creating</a:t>
            </a:r>
            <a:r>
              <a:rPr dirty="0" sz="31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1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130">
                <a:solidFill>
                  <a:srgbClr val="FFFFFF"/>
                </a:solidFill>
                <a:latin typeface="Arial"/>
                <a:cs typeface="Arial"/>
              </a:rPr>
              <a:t>training</a:t>
            </a:r>
            <a:r>
              <a:rPr dirty="0" sz="31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105">
                <a:solidFill>
                  <a:srgbClr val="FFFFFF"/>
                </a:solidFill>
                <a:latin typeface="Arial"/>
                <a:cs typeface="Arial"/>
              </a:rPr>
              <a:t>loop,</a:t>
            </a:r>
            <a:r>
              <a:rPr dirty="0" sz="31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100">
                <a:solidFill>
                  <a:srgbClr val="FFFFFF"/>
                </a:solidFill>
                <a:latin typeface="Arial"/>
                <a:cs typeface="Arial"/>
              </a:rPr>
              <a:t>evaluating</a:t>
            </a:r>
            <a:r>
              <a:rPr dirty="0" sz="31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-5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3100" spc="15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endParaRPr sz="3100">
              <a:latin typeface="Arial"/>
              <a:cs typeface="Arial"/>
            </a:endParaRPr>
          </a:p>
          <a:p>
            <a:pPr marL="400050" indent="-375285">
              <a:lnSpc>
                <a:spcPct val="100000"/>
              </a:lnSpc>
              <a:spcBef>
                <a:spcPts val="2340"/>
              </a:spcBef>
              <a:buSzPct val="145161"/>
              <a:buChar char="•"/>
              <a:tabLst>
                <a:tab pos="400685" algn="l"/>
              </a:tabLst>
            </a:pPr>
            <a:r>
              <a:rPr dirty="0" sz="3100">
                <a:solidFill>
                  <a:srgbClr val="FFFFFF"/>
                </a:solidFill>
                <a:latin typeface="Arial"/>
                <a:cs typeface="Arial"/>
              </a:rPr>
              <a:t>Saving</a:t>
            </a:r>
            <a:r>
              <a:rPr dirty="0" sz="310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1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310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110">
                <a:solidFill>
                  <a:srgbClr val="FFFFFF"/>
                </a:solidFill>
                <a:latin typeface="Arial"/>
                <a:cs typeface="Arial"/>
              </a:rPr>
              <a:t>loading</a:t>
            </a:r>
            <a:r>
              <a:rPr dirty="0" sz="310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110">
                <a:solidFill>
                  <a:srgbClr val="FFFFFF"/>
                </a:solidFill>
                <a:latin typeface="Arial"/>
                <a:cs typeface="Arial"/>
              </a:rPr>
              <a:t>models</a:t>
            </a:r>
            <a:endParaRPr sz="3100">
              <a:latin typeface="Arial"/>
              <a:cs typeface="Arial"/>
            </a:endParaRPr>
          </a:p>
          <a:p>
            <a:pPr marL="400050" indent="-375285">
              <a:lnSpc>
                <a:spcPct val="100000"/>
              </a:lnSpc>
              <a:spcBef>
                <a:spcPts val="2340"/>
              </a:spcBef>
              <a:buSzPct val="145161"/>
              <a:buChar char="•"/>
              <a:tabLst>
                <a:tab pos="400685" algn="l"/>
              </a:tabLst>
            </a:pPr>
            <a:r>
              <a:rPr dirty="0" sz="3100" spc="55">
                <a:solidFill>
                  <a:srgbClr val="FFFFFF"/>
                </a:solidFill>
                <a:latin typeface="Arial"/>
                <a:cs typeface="Arial"/>
              </a:rPr>
              <a:t>Harnessing</a:t>
            </a:r>
            <a:r>
              <a:rPr dirty="0" sz="31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215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31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175">
                <a:solidFill>
                  <a:srgbClr val="FFFFFF"/>
                </a:solidFill>
                <a:latin typeface="Arial"/>
                <a:cs typeface="Arial"/>
              </a:rPr>
              <a:t>power</a:t>
            </a:r>
            <a:r>
              <a:rPr dirty="0" sz="31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245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31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135">
                <a:solidFill>
                  <a:srgbClr val="FFFFFF"/>
                </a:solidFill>
                <a:latin typeface="Arial"/>
                <a:cs typeface="Arial"/>
              </a:rPr>
              <a:t>non-</a:t>
            </a:r>
            <a:r>
              <a:rPr dirty="0" sz="3100" spc="95">
                <a:solidFill>
                  <a:srgbClr val="FFFFFF"/>
                </a:solidFill>
                <a:latin typeface="Arial"/>
                <a:cs typeface="Arial"/>
              </a:rPr>
              <a:t>linearity</a:t>
            </a:r>
            <a:endParaRPr sz="3100">
              <a:latin typeface="Arial"/>
              <a:cs typeface="Arial"/>
            </a:endParaRPr>
          </a:p>
          <a:p>
            <a:pPr marL="400050" indent="-375285">
              <a:lnSpc>
                <a:spcPct val="100000"/>
              </a:lnSpc>
              <a:spcBef>
                <a:spcPts val="2335"/>
              </a:spcBef>
              <a:buSzPct val="145161"/>
              <a:buChar char="•"/>
              <a:tabLst>
                <a:tab pos="400685" algn="l"/>
              </a:tabLst>
            </a:pPr>
            <a:r>
              <a:rPr dirty="0" sz="3100" spc="90">
                <a:solidFill>
                  <a:srgbClr val="FFFFFF"/>
                </a:solidFill>
                <a:latin typeface="Arial"/>
                <a:cs typeface="Arial"/>
              </a:rPr>
              <a:t>DiQerent</a:t>
            </a:r>
            <a:r>
              <a:rPr dirty="0" sz="31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110">
                <a:solidFill>
                  <a:srgbClr val="16E7CF"/>
                </a:solidFill>
                <a:latin typeface="Arial"/>
                <a:cs typeface="Arial"/>
              </a:rPr>
              <a:t>classiJcation</a:t>
            </a:r>
            <a:r>
              <a:rPr dirty="0" sz="3100" spc="-165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dirty="0" sz="3100" spc="95">
                <a:solidFill>
                  <a:srgbClr val="FFFFFF"/>
                </a:solidFill>
                <a:latin typeface="Arial"/>
                <a:cs typeface="Arial"/>
              </a:rPr>
              <a:t>evaluation</a:t>
            </a:r>
            <a:r>
              <a:rPr dirty="0" sz="31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165">
                <a:solidFill>
                  <a:srgbClr val="FFFFFF"/>
                </a:solidFill>
                <a:latin typeface="Arial"/>
                <a:cs typeface="Arial"/>
              </a:rPr>
              <a:t>methods</a:t>
            </a:r>
            <a:endParaRPr sz="3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5150">
              <a:latin typeface="Arial"/>
              <a:cs typeface="Arial"/>
            </a:endParaRPr>
          </a:p>
          <a:p>
            <a:pPr algn="ctr" marR="4297045">
              <a:lnSpc>
                <a:spcPct val="100000"/>
              </a:lnSpc>
            </a:pPr>
            <a:r>
              <a:rPr dirty="0" sz="4950" spc="-20" b="1">
                <a:solidFill>
                  <a:srgbClr val="FFFFFF"/>
                </a:solidFill>
                <a:latin typeface="Helvetica Neue"/>
                <a:cs typeface="Helvetica Neue"/>
              </a:rPr>
              <a:t>How:</a:t>
            </a:r>
            <a:endParaRPr sz="4950">
              <a:latin typeface="Helvetica Neue"/>
              <a:cs typeface="Helvetica Neue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36256" y="9237721"/>
            <a:ext cx="1570632" cy="1570632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02334" y="9237721"/>
            <a:ext cx="1570632" cy="157063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745007" y="56021"/>
            <a:ext cx="12623165" cy="129730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350" spc="350"/>
              <a:t>What</a:t>
            </a:r>
            <a:r>
              <a:rPr dirty="0" sz="8350" spc="-875"/>
              <a:t> </a:t>
            </a:r>
            <a:r>
              <a:rPr dirty="0" sz="8350" spc="150"/>
              <a:t>we’re</a:t>
            </a:r>
            <a:r>
              <a:rPr dirty="0" sz="8350" spc="-869"/>
              <a:t> </a:t>
            </a:r>
            <a:r>
              <a:rPr dirty="0" sz="8350" spc="270"/>
              <a:t>going</a:t>
            </a:r>
            <a:r>
              <a:rPr dirty="0" sz="8350" spc="-869"/>
              <a:t> </a:t>
            </a:r>
            <a:r>
              <a:rPr dirty="0" sz="8350" spc="715"/>
              <a:t>to</a:t>
            </a:r>
            <a:r>
              <a:rPr dirty="0" sz="8350" spc="-869"/>
              <a:t> </a:t>
            </a:r>
            <a:r>
              <a:rPr dirty="0" sz="8350" spc="135"/>
              <a:t>cover</a:t>
            </a:r>
            <a:endParaRPr sz="8350"/>
          </a:p>
        </p:txBody>
      </p:sp>
      <p:sp>
        <p:nvSpPr>
          <p:cNvPr id="6" name="object 6" descr=""/>
          <p:cNvSpPr txBox="1"/>
          <p:nvPr/>
        </p:nvSpPr>
        <p:spPr>
          <a:xfrm rot="21540000">
            <a:off x="12947036" y="1332581"/>
            <a:ext cx="2728965" cy="6286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345"/>
              </a:lnSpc>
            </a:pPr>
            <a:r>
              <a:rPr dirty="0" sz="4950" spc="-10" b="1">
                <a:solidFill>
                  <a:srgbClr val="FFFFFF"/>
                </a:solidFill>
                <a:latin typeface="Bradley Hand"/>
                <a:cs typeface="Bradley Hand"/>
              </a:rPr>
              <a:t>(broadly)</a:t>
            </a:r>
            <a:endParaRPr sz="4950">
              <a:latin typeface="Bradley Hand"/>
              <a:cs typeface="Bradley Hand"/>
            </a:endParaRPr>
          </a:p>
        </p:txBody>
      </p:sp>
      <p:sp>
        <p:nvSpPr>
          <p:cNvPr id="7" name="object 7" descr=""/>
          <p:cNvSpPr txBox="1"/>
          <p:nvPr/>
        </p:nvSpPr>
        <p:spPr>
          <a:xfrm rot="21540000">
            <a:off x="5027909" y="9224799"/>
            <a:ext cx="4503607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260"/>
              </a:lnSpc>
            </a:pP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(we’ll</a:t>
            </a:r>
            <a:r>
              <a:rPr dirty="0" sz="2450" spc="-4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2267" sz="3675" b="1">
                <a:solidFill>
                  <a:srgbClr val="FFFFFF"/>
                </a:solidFill>
                <a:latin typeface="Bradley Hand"/>
                <a:cs typeface="Bradley Hand"/>
              </a:rPr>
              <a:t>be</a:t>
            </a:r>
            <a:r>
              <a:rPr dirty="0" baseline="2267" sz="3675" spc="-6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3401" sz="3675" b="1">
                <a:solidFill>
                  <a:srgbClr val="FFFFFF"/>
                </a:solidFill>
                <a:latin typeface="Bradley Hand"/>
                <a:cs typeface="Bradley Hand"/>
              </a:rPr>
              <a:t>cooking</a:t>
            </a:r>
            <a:r>
              <a:rPr dirty="0" baseline="3401" sz="3675" spc="-6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5668" sz="3675" b="1">
                <a:solidFill>
                  <a:srgbClr val="FFFFFF"/>
                </a:solidFill>
                <a:latin typeface="Bradley Hand"/>
                <a:cs typeface="Bradley Hand"/>
              </a:rPr>
              <a:t>up</a:t>
            </a:r>
            <a:r>
              <a:rPr dirty="0" baseline="5668" sz="3675" spc="-6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6802" sz="3675" b="1">
                <a:solidFill>
                  <a:srgbClr val="FFFFFF"/>
                </a:solidFill>
                <a:latin typeface="Bradley Hand"/>
                <a:cs typeface="Bradley Hand"/>
              </a:rPr>
              <a:t>lots</a:t>
            </a:r>
            <a:r>
              <a:rPr dirty="0" baseline="6802" sz="3675" spc="-6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9070" sz="3675" b="1">
                <a:solidFill>
                  <a:srgbClr val="FFFFFF"/>
                </a:solidFill>
                <a:latin typeface="Bradley Hand"/>
                <a:cs typeface="Bradley Hand"/>
              </a:rPr>
              <a:t>of</a:t>
            </a:r>
            <a:r>
              <a:rPr dirty="0" baseline="9070" sz="3675" spc="-6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9070" sz="3675" spc="-15" b="1">
                <a:solidFill>
                  <a:srgbClr val="FFFFFF"/>
                </a:solidFill>
                <a:latin typeface="Bradley Hand"/>
                <a:cs typeface="Bradley Hand"/>
              </a:rPr>
              <a:t>code!)</a:t>
            </a:r>
            <a:endParaRPr baseline="9070" sz="3675">
              <a:latin typeface="Bradley Hand"/>
              <a:cs typeface="Bradley Ha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0064" y="165351"/>
            <a:ext cx="16935450" cy="13982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9000" spc="85"/>
              <a:t>Classification</a:t>
            </a:r>
            <a:r>
              <a:rPr dirty="0" sz="9000" spc="-925"/>
              <a:t> </a:t>
            </a:r>
            <a:r>
              <a:rPr dirty="0" sz="9000" spc="245"/>
              <a:t>inputs</a:t>
            </a:r>
            <a:r>
              <a:rPr dirty="0" sz="9000" spc="-919"/>
              <a:t> </a:t>
            </a:r>
            <a:r>
              <a:rPr dirty="0" sz="9000" spc="175"/>
              <a:t>and</a:t>
            </a:r>
            <a:r>
              <a:rPr dirty="0" sz="9000" spc="-925"/>
              <a:t> </a:t>
            </a:r>
            <a:r>
              <a:rPr dirty="0" sz="9000" spc="395"/>
              <a:t>outputs</a:t>
            </a:r>
            <a:endParaRPr sz="90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2800" y="6124653"/>
            <a:ext cx="8958573" cy="3973468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67196" y="2654528"/>
            <a:ext cx="2242213" cy="2242213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 rot="180000">
            <a:off x="6939209" y="10002806"/>
            <a:ext cx="3850157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860"/>
              </a:lnSpc>
            </a:pPr>
            <a:r>
              <a:rPr dirty="0" baseline="3401" sz="3675" b="1">
                <a:solidFill>
                  <a:srgbClr val="FFFFFF"/>
                </a:solidFill>
                <a:latin typeface="Bradley Hand"/>
                <a:cs typeface="Bradley Hand"/>
              </a:rPr>
              <a:t>(often</a:t>
            </a:r>
            <a:r>
              <a:rPr dirty="0" baseline="3401" sz="3675" spc="-7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already</a:t>
            </a:r>
            <a:r>
              <a:rPr dirty="0" sz="2450" spc="-5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3401" sz="3675" b="1">
                <a:solidFill>
                  <a:srgbClr val="FFFFFF"/>
                </a:solidFill>
                <a:latin typeface="Bradley Hand"/>
                <a:cs typeface="Bradley Hand"/>
              </a:rPr>
              <a:t>exists,</a:t>
            </a:r>
            <a:r>
              <a:rPr dirty="0" baseline="-3401" sz="3675" spc="-7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6802" sz="3675" b="1">
                <a:solidFill>
                  <a:srgbClr val="FFFFFF"/>
                </a:solidFill>
                <a:latin typeface="Bradley Hand"/>
                <a:cs typeface="Bradley Hand"/>
              </a:rPr>
              <a:t>if</a:t>
            </a:r>
            <a:r>
              <a:rPr dirty="0" baseline="-6802" sz="3675" spc="-7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7936" sz="3675" spc="-30" b="1">
                <a:solidFill>
                  <a:srgbClr val="FFFFFF"/>
                </a:solidFill>
                <a:latin typeface="Bradley Hand"/>
                <a:cs typeface="Bradley Hand"/>
              </a:rPr>
              <a:t>not,</a:t>
            </a:r>
            <a:endParaRPr baseline="-7936" sz="3675">
              <a:latin typeface="Bradley Hand"/>
              <a:cs typeface="Bradley Hand"/>
            </a:endParaRPr>
          </a:p>
        </p:txBody>
      </p:sp>
      <p:sp>
        <p:nvSpPr>
          <p:cNvPr id="6" name="object 6" descr=""/>
          <p:cNvSpPr txBox="1"/>
          <p:nvPr/>
        </p:nvSpPr>
        <p:spPr>
          <a:xfrm rot="180000">
            <a:off x="7522408" y="10354713"/>
            <a:ext cx="2634384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25"/>
              </a:lnSpc>
            </a:pPr>
            <a:r>
              <a:rPr dirty="0" baseline="3401" sz="3675" b="1">
                <a:solidFill>
                  <a:srgbClr val="FFFFFF"/>
                </a:solidFill>
                <a:latin typeface="Bradley Hand"/>
                <a:cs typeface="Bradley Hand"/>
              </a:rPr>
              <a:t>you</a:t>
            </a:r>
            <a:r>
              <a:rPr dirty="0" baseline="3401" sz="3675" spc="-7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2267" sz="3675" b="1">
                <a:solidFill>
                  <a:srgbClr val="FFFFFF"/>
                </a:solidFill>
                <a:latin typeface="Bradley Hand"/>
                <a:cs typeface="Bradley Hand"/>
              </a:rPr>
              <a:t>can</a:t>
            </a:r>
            <a:r>
              <a:rPr dirty="0" baseline="2267" sz="3675" spc="-7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build</a:t>
            </a:r>
            <a:r>
              <a:rPr dirty="0" sz="2450" spc="-5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2267" sz="3675" spc="-30" b="1">
                <a:solidFill>
                  <a:srgbClr val="FFFFFF"/>
                </a:solidFill>
                <a:latin typeface="Bradley Hand"/>
                <a:cs typeface="Bradley Hand"/>
              </a:rPr>
              <a:t>one)</a:t>
            </a:r>
            <a:endParaRPr baseline="-2267" sz="3675">
              <a:latin typeface="Bradley Hand"/>
              <a:cs typeface="Bradley Hand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459499" y="2760829"/>
            <a:ext cx="1784350" cy="16840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ts val="4370"/>
              </a:lnSpc>
              <a:spcBef>
                <a:spcPts val="110"/>
              </a:spcBef>
            </a:pPr>
            <a:r>
              <a:rPr dirty="0" sz="3700" spc="24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37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dirty="0" sz="37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-25">
                <a:solidFill>
                  <a:srgbClr val="FFFFFF"/>
                </a:solidFill>
                <a:latin typeface="Arial"/>
                <a:cs typeface="Arial"/>
              </a:rPr>
              <a:t>224</a:t>
            </a:r>
            <a:endParaRPr sz="3700">
              <a:latin typeface="Arial"/>
              <a:cs typeface="Arial"/>
            </a:endParaRPr>
          </a:p>
          <a:p>
            <a:pPr algn="ctr">
              <a:lnSpc>
                <a:spcPts val="4305"/>
              </a:lnSpc>
            </a:pPr>
            <a:r>
              <a:rPr dirty="0" sz="3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3700" spc="-2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dirty="0" sz="3700" spc="-2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-25">
                <a:solidFill>
                  <a:srgbClr val="FFFFFF"/>
                </a:solidFill>
                <a:latin typeface="Arial"/>
                <a:cs typeface="Arial"/>
              </a:rPr>
              <a:t>224</a:t>
            </a:r>
            <a:endParaRPr sz="3700">
              <a:latin typeface="Arial"/>
              <a:cs typeface="Arial"/>
            </a:endParaRPr>
          </a:p>
          <a:p>
            <a:pPr algn="ctr">
              <a:lnSpc>
                <a:spcPts val="4370"/>
              </a:lnSpc>
            </a:pPr>
            <a:r>
              <a:rPr dirty="0" sz="3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37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dirty="0" sz="37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3700">
              <a:latin typeface="Arial"/>
              <a:cs typeface="Arial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333963" y="4246874"/>
            <a:ext cx="2099310" cy="3746500"/>
            <a:chOff x="333963" y="4246874"/>
            <a:chExt cx="2099310" cy="3746500"/>
          </a:xfrm>
        </p:grpSpPr>
        <p:sp>
          <p:nvSpPr>
            <p:cNvPr id="9" name="object 9" descr=""/>
            <p:cNvSpPr/>
            <p:nvPr/>
          </p:nvSpPr>
          <p:spPr>
            <a:xfrm>
              <a:off x="344433" y="4257345"/>
              <a:ext cx="2078355" cy="3693160"/>
            </a:xfrm>
            <a:custGeom>
              <a:avLst/>
              <a:gdLst/>
              <a:ahLst/>
              <a:cxnLst/>
              <a:rect l="l" t="t" r="r" b="b"/>
              <a:pathLst>
                <a:path w="2078355" h="3693159">
                  <a:moveTo>
                    <a:pt x="1104982" y="3692923"/>
                  </a:moveTo>
                  <a:lnTo>
                    <a:pt x="1052304" y="3670706"/>
                  </a:lnTo>
                  <a:lnTo>
                    <a:pt x="1010190" y="3652212"/>
                  </a:lnTo>
                  <a:lnTo>
                    <a:pt x="968936" y="3633509"/>
                  </a:lnTo>
                  <a:lnTo>
                    <a:pt x="928541" y="3614597"/>
                  </a:lnTo>
                  <a:lnTo>
                    <a:pt x="889007" y="3595475"/>
                  </a:lnTo>
                  <a:lnTo>
                    <a:pt x="850333" y="3576144"/>
                  </a:lnTo>
                  <a:lnTo>
                    <a:pt x="812518" y="3556603"/>
                  </a:lnTo>
                  <a:lnTo>
                    <a:pt x="775563" y="3536854"/>
                  </a:lnTo>
                  <a:lnTo>
                    <a:pt x="739469" y="3516895"/>
                  </a:lnTo>
                  <a:lnTo>
                    <a:pt x="704234" y="3496726"/>
                  </a:lnTo>
                  <a:lnTo>
                    <a:pt x="669859" y="3476348"/>
                  </a:lnTo>
                  <a:lnTo>
                    <a:pt x="636345" y="3455761"/>
                  </a:lnTo>
                  <a:lnTo>
                    <a:pt x="603690" y="3434964"/>
                  </a:lnTo>
                  <a:lnTo>
                    <a:pt x="571895" y="3413958"/>
                  </a:lnTo>
                  <a:lnTo>
                    <a:pt x="510885" y="3371318"/>
                  </a:lnTo>
                  <a:lnTo>
                    <a:pt x="453315" y="3327841"/>
                  </a:lnTo>
                  <a:lnTo>
                    <a:pt x="399184" y="3283526"/>
                  </a:lnTo>
                  <a:lnTo>
                    <a:pt x="348493" y="3238373"/>
                  </a:lnTo>
                  <a:lnTo>
                    <a:pt x="301243" y="3192383"/>
                  </a:lnTo>
                  <a:lnTo>
                    <a:pt x="257431" y="3145556"/>
                  </a:lnTo>
                  <a:lnTo>
                    <a:pt x="217060" y="3097891"/>
                  </a:lnTo>
                  <a:lnTo>
                    <a:pt x="180128" y="3049389"/>
                  </a:lnTo>
                  <a:lnTo>
                    <a:pt x="146637" y="3000049"/>
                  </a:lnTo>
                  <a:lnTo>
                    <a:pt x="116584" y="2949872"/>
                  </a:lnTo>
                  <a:lnTo>
                    <a:pt x="89972" y="2898857"/>
                  </a:lnTo>
                  <a:lnTo>
                    <a:pt x="66800" y="2847005"/>
                  </a:lnTo>
                  <a:lnTo>
                    <a:pt x="47067" y="2794315"/>
                  </a:lnTo>
                  <a:lnTo>
                    <a:pt x="30774" y="2740788"/>
                  </a:lnTo>
                  <a:lnTo>
                    <a:pt x="17921" y="2686423"/>
                  </a:lnTo>
                  <a:lnTo>
                    <a:pt x="8507" y="2631221"/>
                  </a:lnTo>
                  <a:lnTo>
                    <a:pt x="2533" y="2575182"/>
                  </a:lnTo>
                  <a:lnTo>
                    <a:pt x="0" y="2518305"/>
                  </a:lnTo>
                  <a:lnTo>
                    <a:pt x="22" y="2489552"/>
                  </a:lnTo>
                  <a:lnTo>
                    <a:pt x="2648" y="2431419"/>
                  </a:lnTo>
                  <a:lnTo>
                    <a:pt x="8714" y="2372448"/>
                  </a:lnTo>
                  <a:lnTo>
                    <a:pt x="18219" y="2312640"/>
                  </a:lnTo>
                  <a:lnTo>
                    <a:pt x="31164" y="2251994"/>
                  </a:lnTo>
                  <a:lnTo>
                    <a:pt x="47548" y="2190511"/>
                  </a:lnTo>
                  <a:lnTo>
                    <a:pt x="67373" y="2128191"/>
                  </a:lnTo>
                  <a:lnTo>
                    <a:pt x="90637" y="2065032"/>
                  </a:lnTo>
                  <a:lnTo>
                    <a:pt x="117341" y="2001037"/>
                  </a:lnTo>
                  <a:lnTo>
                    <a:pt x="147485" y="1936204"/>
                  </a:lnTo>
                  <a:lnTo>
                    <a:pt x="181068" y="1870533"/>
                  </a:lnTo>
                  <a:lnTo>
                    <a:pt x="218091" y="1804026"/>
                  </a:lnTo>
                  <a:lnTo>
                    <a:pt x="237893" y="1770457"/>
                  </a:lnTo>
                  <a:lnTo>
                    <a:pt x="258554" y="1736680"/>
                  </a:lnTo>
                  <a:lnTo>
                    <a:pt x="280076" y="1702693"/>
                  </a:lnTo>
                  <a:lnTo>
                    <a:pt x="302457" y="1668497"/>
                  </a:lnTo>
                  <a:lnTo>
                    <a:pt x="325698" y="1634092"/>
                  </a:lnTo>
                  <a:lnTo>
                    <a:pt x="349800" y="1599477"/>
                  </a:lnTo>
                  <a:lnTo>
                    <a:pt x="374761" y="1564653"/>
                  </a:lnTo>
                  <a:lnTo>
                    <a:pt x="400582" y="1529619"/>
                  </a:lnTo>
                  <a:lnTo>
                    <a:pt x="427263" y="1494376"/>
                  </a:lnTo>
                  <a:lnTo>
                    <a:pt x="454804" y="1458924"/>
                  </a:lnTo>
                  <a:lnTo>
                    <a:pt x="483205" y="1423262"/>
                  </a:lnTo>
                  <a:lnTo>
                    <a:pt x="512466" y="1387391"/>
                  </a:lnTo>
                  <a:lnTo>
                    <a:pt x="542586" y="1351310"/>
                  </a:lnTo>
                  <a:lnTo>
                    <a:pt x="573567" y="1315020"/>
                  </a:lnTo>
                  <a:lnTo>
                    <a:pt x="605408" y="1278521"/>
                  </a:lnTo>
                  <a:lnTo>
                    <a:pt x="638108" y="1241813"/>
                  </a:lnTo>
                  <a:lnTo>
                    <a:pt x="671669" y="1204895"/>
                  </a:lnTo>
                  <a:lnTo>
                    <a:pt x="706089" y="1167767"/>
                  </a:lnTo>
                  <a:lnTo>
                    <a:pt x="741370" y="1130431"/>
                  </a:lnTo>
                  <a:lnTo>
                    <a:pt x="777510" y="1092885"/>
                  </a:lnTo>
                  <a:lnTo>
                    <a:pt x="814510" y="1055129"/>
                  </a:lnTo>
                  <a:lnTo>
                    <a:pt x="852370" y="1017165"/>
                  </a:lnTo>
                  <a:lnTo>
                    <a:pt x="891090" y="978990"/>
                  </a:lnTo>
                  <a:lnTo>
                    <a:pt x="930670" y="940607"/>
                  </a:lnTo>
                  <a:lnTo>
                    <a:pt x="971110" y="902014"/>
                  </a:lnTo>
                  <a:lnTo>
                    <a:pt x="1012410" y="863212"/>
                  </a:lnTo>
                  <a:lnTo>
                    <a:pt x="1054570" y="824200"/>
                  </a:lnTo>
                  <a:lnTo>
                    <a:pt x="1097590" y="784979"/>
                  </a:lnTo>
                  <a:lnTo>
                    <a:pt x="1141470" y="745549"/>
                  </a:lnTo>
                  <a:lnTo>
                    <a:pt x="1186209" y="705909"/>
                  </a:lnTo>
                  <a:lnTo>
                    <a:pt x="1231809" y="666060"/>
                  </a:lnTo>
                  <a:lnTo>
                    <a:pt x="1278268" y="626001"/>
                  </a:lnTo>
                  <a:lnTo>
                    <a:pt x="1325588" y="585733"/>
                  </a:lnTo>
                  <a:lnTo>
                    <a:pt x="1373767" y="545256"/>
                  </a:lnTo>
                  <a:lnTo>
                    <a:pt x="1422807" y="504570"/>
                  </a:lnTo>
                  <a:lnTo>
                    <a:pt x="1472706" y="463674"/>
                  </a:lnTo>
                  <a:lnTo>
                    <a:pt x="1523465" y="422568"/>
                  </a:lnTo>
                  <a:lnTo>
                    <a:pt x="1575084" y="381254"/>
                  </a:lnTo>
                  <a:lnTo>
                    <a:pt x="1627563" y="339730"/>
                  </a:lnTo>
                  <a:lnTo>
                    <a:pt x="1680902" y="297996"/>
                  </a:lnTo>
                  <a:lnTo>
                    <a:pt x="1735101" y="256053"/>
                  </a:lnTo>
                  <a:lnTo>
                    <a:pt x="1790160" y="213901"/>
                  </a:lnTo>
                  <a:lnTo>
                    <a:pt x="1846079" y="171539"/>
                  </a:lnTo>
                  <a:lnTo>
                    <a:pt x="1902858" y="128969"/>
                  </a:lnTo>
                  <a:lnTo>
                    <a:pt x="1960496" y="86188"/>
                  </a:lnTo>
                  <a:lnTo>
                    <a:pt x="2018995" y="43199"/>
                  </a:lnTo>
                  <a:lnTo>
                    <a:pt x="2078353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420833" y="7899757"/>
              <a:ext cx="112395" cy="93345"/>
            </a:xfrm>
            <a:custGeom>
              <a:avLst/>
              <a:gdLst/>
              <a:ahLst/>
              <a:cxnLst/>
              <a:rect l="l" t="t" r="r" b="b"/>
              <a:pathLst>
                <a:path w="112394" h="93345">
                  <a:moveTo>
                    <a:pt x="37759" y="0"/>
                  </a:moveTo>
                  <a:lnTo>
                    <a:pt x="0" y="93158"/>
                  </a:lnTo>
                  <a:lnTo>
                    <a:pt x="112038" y="84338"/>
                  </a:lnTo>
                  <a:lnTo>
                    <a:pt x="377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5233382" y="7892461"/>
            <a:ext cx="9657080" cy="111125"/>
            <a:chOff x="5233382" y="7892461"/>
            <a:chExt cx="9657080" cy="111125"/>
          </a:xfrm>
        </p:grpSpPr>
        <p:sp>
          <p:nvSpPr>
            <p:cNvPr id="12" name="object 12" descr=""/>
            <p:cNvSpPr/>
            <p:nvPr/>
          </p:nvSpPr>
          <p:spPr>
            <a:xfrm>
              <a:off x="14436408" y="7942721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 h="0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4789654" y="7892461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5233382" y="7953192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 h="0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5586625" y="790293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2358062" y="9151854"/>
            <a:ext cx="1987550" cy="963930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marL="86360" marR="5080" indent="-74295">
              <a:lnSpc>
                <a:spcPts val="3429"/>
              </a:lnSpc>
              <a:spcBef>
                <a:spcPts val="650"/>
              </a:spcBef>
            </a:pPr>
            <a:r>
              <a:rPr dirty="0" sz="3300" spc="-70" b="1">
                <a:solidFill>
                  <a:srgbClr val="FFFFFF"/>
                </a:solidFill>
                <a:latin typeface="Arial"/>
                <a:cs typeface="Arial"/>
              </a:rPr>
              <a:t>Numerical </a:t>
            </a: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encoding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9675625" y="3680274"/>
            <a:ext cx="454025" cy="100965"/>
            <a:chOff x="9675625" y="3680274"/>
            <a:chExt cx="454025" cy="100965"/>
          </a:xfrm>
        </p:grpSpPr>
        <p:sp>
          <p:nvSpPr>
            <p:cNvPr id="18" name="object 18" descr=""/>
            <p:cNvSpPr/>
            <p:nvPr/>
          </p:nvSpPr>
          <p:spPr>
            <a:xfrm>
              <a:off x="9675625" y="3730534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 h="0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0028869" y="3680274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 descr=""/>
          <p:cNvGrpSpPr/>
          <p:nvPr/>
        </p:nvGrpSpPr>
        <p:grpSpPr>
          <a:xfrm>
            <a:off x="13247082" y="3680274"/>
            <a:ext cx="454025" cy="100965"/>
            <a:chOff x="13247082" y="3680274"/>
            <a:chExt cx="454025" cy="100965"/>
          </a:xfrm>
        </p:grpSpPr>
        <p:sp>
          <p:nvSpPr>
            <p:cNvPr id="21" name="object 21" descr=""/>
            <p:cNvSpPr/>
            <p:nvPr/>
          </p:nvSpPr>
          <p:spPr>
            <a:xfrm>
              <a:off x="13247082" y="3730534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 h="0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3600328" y="3680274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3" name="object 2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46091" y="2900698"/>
            <a:ext cx="418835" cy="418835"/>
          </a:xfrm>
          <a:prstGeom prst="rect">
            <a:avLst/>
          </a:prstGeom>
        </p:spPr>
      </p:pic>
      <p:sp>
        <p:nvSpPr>
          <p:cNvPr id="24" name="object 24" descr=""/>
          <p:cNvSpPr txBox="1"/>
          <p:nvPr/>
        </p:nvSpPr>
        <p:spPr>
          <a:xfrm>
            <a:off x="14819036" y="9371743"/>
            <a:ext cx="3335654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25" b="1">
                <a:solidFill>
                  <a:srgbClr val="FFFFFF"/>
                </a:solidFill>
                <a:latin typeface="Arial"/>
                <a:cs typeface="Arial"/>
              </a:rPr>
              <a:t>Predicted</a:t>
            </a:r>
            <a:r>
              <a:rPr dirty="0" sz="3300" spc="-3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output</a:t>
            </a:r>
            <a:endParaRPr sz="33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 rot="21480000">
            <a:off x="15624331" y="10170545"/>
            <a:ext cx="3781177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55"/>
              </a:lnSpc>
            </a:pP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(comes</a:t>
            </a:r>
            <a:r>
              <a:rPr dirty="0" sz="2450" spc="-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133" sz="3675" b="1">
                <a:solidFill>
                  <a:srgbClr val="FFFFFF"/>
                </a:solidFill>
                <a:latin typeface="Bradley Hand"/>
                <a:cs typeface="Bradley Hand"/>
              </a:rPr>
              <a:t>from</a:t>
            </a:r>
            <a:r>
              <a:rPr dirty="0" baseline="1133" sz="3675" spc="-7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133" sz="3675" b="1">
                <a:solidFill>
                  <a:srgbClr val="FFFFFF"/>
                </a:solidFill>
                <a:latin typeface="Bradley Hand"/>
                <a:cs typeface="Bradley Hand"/>
              </a:rPr>
              <a:t>looking</a:t>
            </a:r>
            <a:r>
              <a:rPr dirty="0" baseline="1133" sz="3675" spc="-7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133" sz="3675" b="1">
                <a:solidFill>
                  <a:srgbClr val="FFFFFF"/>
                </a:solidFill>
                <a:latin typeface="Bradley Hand"/>
                <a:cs typeface="Bradley Hand"/>
              </a:rPr>
              <a:t>at</a:t>
            </a:r>
            <a:r>
              <a:rPr dirty="0" baseline="1133" sz="3675" spc="-7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2267" sz="3675" spc="-30" b="1">
                <a:solidFill>
                  <a:srgbClr val="FFFFFF"/>
                </a:solidFill>
                <a:latin typeface="Bradley Hand"/>
                <a:cs typeface="Bradley Hand"/>
              </a:rPr>
              <a:t>lots</a:t>
            </a:r>
            <a:endParaRPr baseline="2267" sz="3675">
              <a:latin typeface="Bradley Hand"/>
              <a:cs typeface="Bradley Hand"/>
            </a:endParaRPr>
          </a:p>
        </p:txBody>
      </p:sp>
      <p:sp>
        <p:nvSpPr>
          <p:cNvPr id="26" name="object 26" descr=""/>
          <p:cNvSpPr txBox="1"/>
          <p:nvPr/>
        </p:nvSpPr>
        <p:spPr>
          <a:xfrm rot="21480000">
            <a:off x="16940199" y="10526265"/>
            <a:ext cx="1176862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40"/>
              </a:lnSpc>
            </a:pP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of</a:t>
            </a:r>
            <a:r>
              <a:rPr dirty="0" sz="2450" spc="-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spc="-10" b="1">
                <a:solidFill>
                  <a:srgbClr val="FFFFFF"/>
                </a:solidFill>
                <a:latin typeface="Bradley Hand"/>
                <a:cs typeface="Bradley Hand"/>
              </a:rPr>
              <a:t>these)</a:t>
            </a:r>
            <a:endParaRPr sz="2450">
              <a:latin typeface="Bradley Hand"/>
              <a:cs typeface="Bradley Hand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16865486" y="4124159"/>
            <a:ext cx="2837815" cy="5922645"/>
            <a:chOff x="16865486" y="4124159"/>
            <a:chExt cx="2837815" cy="5922645"/>
          </a:xfrm>
        </p:grpSpPr>
        <p:sp>
          <p:nvSpPr>
            <p:cNvPr id="28" name="object 28" descr=""/>
            <p:cNvSpPr/>
            <p:nvPr/>
          </p:nvSpPr>
          <p:spPr>
            <a:xfrm>
              <a:off x="16942307" y="4171144"/>
              <a:ext cx="2750185" cy="5865495"/>
            </a:xfrm>
            <a:custGeom>
              <a:avLst/>
              <a:gdLst/>
              <a:ahLst/>
              <a:cxnLst/>
              <a:rect l="l" t="t" r="r" b="b"/>
              <a:pathLst>
                <a:path w="2750184" h="5865495">
                  <a:moveTo>
                    <a:pt x="1185545" y="5865097"/>
                  </a:moveTo>
                  <a:lnTo>
                    <a:pt x="1227050" y="5831830"/>
                  </a:lnTo>
                  <a:lnTo>
                    <a:pt x="1267998" y="5798558"/>
                  </a:lnTo>
                  <a:lnTo>
                    <a:pt x="1308387" y="5765281"/>
                  </a:lnTo>
                  <a:lnTo>
                    <a:pt x="1348218" y="5731999"/>
                  </a:lnTo>
                  <a:lnTo>
                    <a:pt x="1387491" y="5698713"/>
                  </a:lnTo>
                  <a:lnTo>
                    <a:pt x="1426207" y="5665422"/>
                  </a:lnTo>
                  <a:lnTo>
                    <a:pt x="1464364" y="5632126"/>
                  </a:lnTo>
                  <a:lnTo>
                    <a:pt x="1501963" y="5598825"/>
                  </a:lnTo>
                  <a:lnTo>
                    <a:pt x="1539004" y="5565520"/>
                  </a:lnTo>
                  <a:lnTo>
                    <a:pt x="1575487" y="5532210"/>
                  </a:lnTo>
                  <a:lnTo>
                    <a:pt x="1611413" y="5498896"/>
                  </a:lnTo>
                  <a:lnTo>
                    <a:pt x="1646780" y="5465576"/>
                  </a:lnTo>
                  <a:lnTo>
                    <a:pt x="1681589" y="5432252"/>
                  </a:lnTo>
                  <a:lnTo>
                    <a:pt x="1715840" y="5398923"/>
                  </a:lnTo>
                  <a:lnTo>
                    <a:pt x="1749533" y="5365590"/>
                  </a:lnTo>
                  <a:lnTo>
                    <a:pt x="1782669" y="5332251"/>
                  </a:lnTo>
                  <a:lnTo>
                    <a:pt x="1815246" y="5298908"/>
                  </a:lnTo>
                  <a:lnTo>
                    <a:pt x="1847265" y="5265561"/>
                  </a:lnTo>
                  <a:lnTo>
                    <a:pt x="1878726" y="5232208"/>
                  </a:lnTo>
                  <a:lnTo>
                    <a:pt x="1909629" y="5198851"/>
                  </a:lnTo>
                  <a:lnTo>
                    <a:pt x="1939975" y="5165489"/>
                  </a:lnTo>
                  <a:lnTo>
                    <a:pt x="1969762" y="5132122"/>
                  </a:lnTo>
                  <a:lnTo>
                    <a:pt x="1998991" y="5098751"/>
                  </a:lnTo>
                  <a:lnTo>
                    <a:pt x="2027662" y="5065375"/>
                  </a:lnTo>
                  <a:lnTo>
                    <a:pt x="2055775" y="5031994"/>
                  </a:lnTo>
                  <a:lnTo>
                    <a:pt x="2083331" y="4998609"/>
                  </a:lnTo>
                  <a:lnTo>
                    <a:pt x="2110328" y="4965218"/>
                  </a:lnTo>
                  <a:lnTo>
                    <a:pt x="2136767" y="4931823"/>
                  </a:lnTo>
                  <a:lnTo>
                    <a:pt x="2162648" y="4898424"/>
                  </a:lnTo>
                  <a:lnTo>
                    <a:pt x="2187971" y="4865019"/>
                  </a:lnTo>
                  <a:lnTo>
                    <a:pt x="2212736" y="4831610"/>
                  </a:lnTo>
                  <a:lnTo>
                    <a:pt x="2236943" y="4798196"/>
                  </a:lnTo>
                  <a:lnTo>
                    <a:pt x="2260593" y="4764778"/>
                  </a:lnTo>
                  <a:lnTo>
                    <a:pt x="2283684" y="4731354"/>
                  </a:lnTo>
                  <a:lnTo>
                    <a:pt x="2306217" y="4697926"/>
                  </a:lnTo>
                  <a:lnTo>
                    <a:pt x="2328192" y="4664494"/>
                  </a:lnTo>
                  <a:lnTo>
                    <a:pt x="2349609" y="4631056"/>
                  </a:lnTo>
                  <a:lnTo>
                    <a:pt x="2370468" y="4597614"/>
                  </a:lnTo>
                  <a:lnTo>
                    <a:pt x="2390769" y="4564167"/>
                  </a:lnTo>
                  <a:lnTo>
                    <a:pt x="2410513" y="4530715"/>
                  </a:lnTo>
                  <a:lnTo>
                    <a:pt x="2429698" y="4497259"/>
                  </a:lnTo>
                  <a:lnTo>
                    <a:pt x="2448325" y="4463798"/>
                  </a:lnTo>
                  <a:lnTo>
                    <a:pt x="2483905" y="4396862"/>
                  </a:lnTo>
                  <a:lnTo>
                    <a:pt x="2517253" y="4329906"/>
                  </a:lnTo>
                  <a:lnTo>
                    <a:pt x="2548369" y="4262932"/>
                  </a:lnTo>
                  <a:lnTo>
                    <a:pt x="2577254" y="4195939"/>
                  </a:lnTo>
                  <a:lnTo>
                    <a:pt x="2603906" y="4128927"/>
                  </a:lnTo>
                  <a:lnTo>
                    <a:pt x="2628326" y="4061897"/>
                  </a:lnTo>
                  <a:lnTo>
                    <a:pt x="2650514" y="3994847"/>
                  </a:lnTo>
                  <a:lnTo>
                    <a:pt x="2670470" y="3927778"/>
                  </a:lnTo>
                  <a:lnTo>
                    <a:pt x="2688194" y="3860691"/>
                  </a:lnTo>
                  <a:lnTo>
                    <a:pt x="2703686" y="3793584"/>
                  </a:lnTo>
                  <a:lnTo>
                    <a:pt x="2716947" y="3726459"/>
                  </a:lnTo>
                  <a:lnTo>
                    <a:pt x="2727975" y="3659315"/>
                  </a:lnTo>
                  <a:lnTo>
                    <a:pt x="2736771" y="3592152"/>
                  </a:lnTo>
                  <a:lnTo>
                    <a:pt x="2743335" y="3524970"/>
                  </a:lnTo>
                  <a:lnTo>
                    <a:pt x="2747667" y="3457769"/>
                  </a:lnTo>
                  <a:lnTo>
                    <a:pt x="2749767" y="3390549"/>
                  </a:lnTo>
                  <a:lnTo>
                    <a:pt x="2749980" y="3356932"/>
                  </a:lnTo>
                  <a:lnTo>
                    <a:pt x="2749635" y="3323311"/>
                  </a:lnTo>
                  <a:lnTo>
                    <a:pt x="2747271" y="3256053"/>
                  </a:lnTo>
                  <a:lnTo>
                    <a:pt x="2742675" y="3188777"/>
                  </a:lnTo>
                  <a:lnTo>
                    <a:pt x="2735847" y="3121481"/>
                  </a:lnTo>
                  <a:lnTo>
                    <a:pt x="2726787" y="3054167"/>
                  </a:lnTo>
                  <a:lnTo>
                    <a:pt x="2715495" y="2986834"/>
                  </a:lnTo>
                  <a:lnTo>
                    <a:pt x="2701971" y="2919482"/>
                  </a:lnTo>
                  <a:lnTo>
                    <a:pt x="2686215" y="2852111"/>
                  </a:lnTo>
                  <a:lnTo>
                    <a:pt x="2668227" y="2784722"/>
                  </a:lnTo>
                  <a:lnTo>
                    <a:pt x="2648006" y="2717313"/>
                  </a:lnTo>
                  <a:lnTo>
                    <a:pt x="2625554" y="2649885"/>
                  </a:lnTo>
                  <a:lnTo>
                    <a:pt x="2600870" y="2582439"/>
                  </a:lnTo>
                  <a:lnTo>
                    <a:pt x="2573954" y="2514974"/>
                  </a:lnTo>
                  <a:lnTo>
                    <a:pt x="2544806" y="2447489"/>
                  </a:lnTo>
                  <a:lnTo>
                    <a:pt x="2513426" y="2379986"/>
                  </a:lnTo>
                  <a:lnTo>
                    <a:pt x="2479814" y="2312464"/>
                  </a:lnTo>
                  <a:lnTo>
                    <a:pt x="2443969" y="2244923"/>
                  </a:lnTo>
                  <a:lnTo>
                    <a:pt x="2425210" y="2211146"/>
                  </a:lnTo>
                  <a:lnTo>
                    <a:pt x="2405893" y="2177363"/>
                  </a:lnTo>
                  <a:lnTo>
                    <a:pt x="2386018" y="2143577"/>
                  </a:lnTo>
                  <a:lnTo>
                    <a:pt x="2365585" y="2109785"/>
                  </a:lnTo>
                  <a:lnTo>
                    <a:pt x="2344594" y="2075988"/>
                  </a:lnTo>
                  <a:lnTo>
                    <a:pt x="2323045" y="2042187"/>
                  </a:lnTo>
                  <a:lnTo>
                    <a:pt x="2300938" y="2008381"/>
                  </a:lnTo>
                  <a:lnTo>
                    <a:pt x="2278272" y="1974571"/>
                  </a:lnTo>
                  <a:lnTo>
                    <a:pt x="2255049" y="1940755"/>
                  </a:lnTo>
                  <a:lnTo>
                    <a:pt x="2231268" y="1906935"/>
                  </a:lnTo>
                  <a:lnTo>
                    <a:pt x="2206929" y="1873111"/>
                  </a:lnTo>
                  <a:lnTo>
                    <a:pt x="2182032" y="1839281"/>
                  </a:lnTo>
                  <a:lnTo>
                    <a:pt x="2156577" y="1805447"/>
                  </a:lnTo>
                  <a:lnTo>
                    <a:pt x="2130564" y="1771608"/>
                  </a:lnTo>
                  <a:lnTo>
                    <a:pt x="2103993" y="1737764"/>
                  </a:lnTo>
                  <a:lnTo>
                    <a:pt x="2076863" y="1703916"/>
                  </a:lnTo>
                  <a:lnTo>
                    <a:pt x="2049176" y="1670063"/>
                  </a:lnTo>
                  <a:lnTo>
                    <a:pt x="2020931" y="1636205"/>
                  </a:lnTo>
                  <a:lnTo>
                    <a:pt x="1992128" y="1602342"/>
                  </a:lnTo>
                  <a:lnTo>
                    <a:pt x="1962767" y="1568475"/>
                  </a:lnTo>
                  <a:lnTo>
                    <a:pt x="1932848" y="1534603"/>
                  </a:lnTo>
                  <a:lnTo>
                    <a:pt x="1902370" y="1500726"/>
                  </a:lnTo>
                  <a:lnTo>
                    <a:pt x="1871335" y="1466845"/>
                  </a:lnTo>
                  <a:lnTo>
                    <a:pt x="1839742" y="1432959"/>
                  </a:lnTo>
                  <a:lnTo>
                    <a:pt x="1807591" y="1399068"/>
                  </a:lnTo>
                  <a:lnTo>
                    <a:pt x="1774882" y="1365172"/>
                  </a:lnTo>
                  <a:lnTo>
                    <a:pt x="1741615" y="1331272"/>
                  </a:lnTo>
                  <a:lnTo>
                    <a:pt x="1707789" y="1297367"/>
                  </a:lnTo>
                  <a:lnTo>
                    <a:pt x="1673406" y="1263457"/>
                  </a:lnTo>
                  <a:lnTo>
                    <a:pt x="1638465" y="1229543"/>
                  </a:lnTo>
                  <a:lnTo>
                    <a:pt x="1602966" y="1195623"/>
                  </a:lnTo>
                  <a:lnTo>
                    <a:pt x="1566909" y="1161699"/>
                  </a:lnTo>
                  <a:lnTo>
                    <a:pt x="1530293" y="1127771"/>
                  </a:lnTo>
                  <a:lnTo>
                    <a:pt x="1493120" y="1093837"/>
                  </a:lnTo>
                  <a:lnTo>
                    <a:pt x="1455389" y="1059899"/>
                  </a:lnTo>
                  <a:lnTo>
                    <a:pt x="1417100" y="1025956"/>
                  </a:lnTo>
                  <a:lnTo>
                    <a:pt x="1378253" y="992009"/>
                  </a:lnTo>
                  <a:lnTo>
                    <a:pt x="1338847" y="958057"/>
                  </a:lnTo>
                  <a:lnTo>
                    <a:pt x="1298884" y="924100"/>
                  </a:lnTo>
                  <a:lnTo>
                    <a:pt x="1258363" y="890138"/>
                  </a:lnTo>
                  <a:lnTo>
                    <a:pt x="1217284" y="856171"/>
                  </a:lnTo>
                  <a:lnTo>
                    <a:pt x="1175646" y="822200"/>
                  </a:lnTo>
                  <a:lnTo>
                    <a:pt x="1133451" y="788224"/>
                  </a:lnTo>
                  <a:lnTo>
                    <a:pt x="1090698" y="754244"/>
                  </a:lnTo>
                  <a:lnTo>
                    <a:pt x="1047387" y="720258"/>
                  </a:lnTo>
                  <a:lnTo>
                    <a:pt x="1003517" y="686268"/>
                  </a:lnTo>
                  <a:lnTo>
                    <a:pt x="959090" y="652273"/>
                  </a:lnTo>
                  <a:lnTo>
                    <a:pt x="914105" y="618274"/>
                  </a:lnTo>
                  <a:lnTo>
                    <a:pt x="868562" y="584270"/>
                  </a:lnTo>
                  <a:lnTo>
                    <a:pt x="822460" y="550261"/>
                  </a:lnTo>
                  <a:lnTo>
                    <a:pt x="775801" y="516247"/>
                  </a:lnTo>
                  <a:lnTo>
                    <a:pt x="728584" y="482229"/>
                  </a:lnTo>
                  <a:lnTo>
                    <a:pt x="680809" y="448205"/>
                  </a:lnTo>
                  <a:lnTo>
                    <a:pt x="632475" y="414178"/>
                  </a:lnTo>
                  <a:lnTo>
                    <a:pt x="583584" y="380145"/>
                  </a:lnTo>
                  <a:lnTo>
                    <a:pt x="534135" y="346108"/>
                  </a:lnTo>
                  <a:lnTo>
                    <a:pt x="484127" y="312066"/>
                  </a:lnTo>
                  <a:lnTo>
                    <a:pt x="433562" y="278019"/>
                  </a:lnTo>
                  <a:lnTo>
                    <a:pt x="382439" y="243967"/>
                  </a:lnTo>
                  <a:lnTo>
                    <a:pt x="330758" y="209911"/>
                  </a:lnTo>
                  <a:lnTo>
                    <a:pt x="278518" y="175850"/>
                  </a:lnTo>
                  <a:lnTo>
                    <a:pt x="225721" y="141785"/>
                  </a:lnTo>
                  <a:lnTo>
                    <a:pt x="172366" y="107714"/>
                  </a:lnTo>
                  <a:lnTo>
                    <a:pt x="118452" y="73639"/>
                  </a:lnTo>
                  <a:lnTo>
                    <a:pt x="63981" y="39559"/>
                  </a:lnTo>
                  <a:lnTo>
                    <a:pt x="8952" y="5475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6865486" y="4124159"/>
              <a:ext cx="112395" cy="95885"/>
            </a:xfrm>
            <a:custGeom>
              <a:avLst/>
              <a:gdLst/>
              <a:ahLst/>
              <a:cxnLst/>
              <a:rect l="l" t="t" r="r" b="b"/>
              <a:pathLst>
                <a:path w="112394" h="95885">
                  <a:moveTo>
                    <a:pt x="0" y="0"/>
                  </a:moveTo>
                  <a:lnTo>
                    <a:pt x="59526" y="95324"/>
                  </a:lnTo>
                  <a:lnTo>
                    <a:pt x="111975" y="95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 txBox="1"/>
          <p:nvPr/>
        </p:nvSpPr>
        <p:spPr>
          <a:xfrm rot="180000">
            <a:off x="2644713" y="8770617"/>
            <a:ext cx="3523692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0"/>
              </a:lnSpc>
            </a:pP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(normalized pixel </a:t>
            </a:r>
            <a:r>
              <a:rPr dirty="0" sz="2450" spc="-10" b="1">
                <a:solidFill>
                  <a:srgbClr val="FFFFFF"/>
                </a:solidFill>
                <a:latin typeface="Bradley Hand"/>
                <a:cs typeface="Bradley Hand"/>
              </a:rPr>
              <a:t>values)</a:t>
            </a:r>
            <a:endParaRPr sz="2450">
              <a:latin typeface="Bradley Hand"/>
              <a:cs typeface="Bradley Hand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5493530" y="2537114"/>
            <a:ext cx="3430270" cy="2386965"/>
            <a:chOff x="5493530" y="2537114"/>
            <a:chExt cx="3430270" cy="2386965"/>
          </a:xfrm>
        </p:grpSpPr>
        <p:pic>
          <p:nvPicPr>
            <p:cNvPr id="32" name="object 3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52893" y="3745978"/>
              <a:ext cx="1570632" cy="1177974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81795" y="3186580"/>
              <a:ext cx="1570632" cy="1177974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93530" y="2537114"/>
              <a:ext cx="1570632" cy="1171839"/>
            </a:xfrm>
            <a:prstGeom prst="rect">
              <a:avLst/>
            </a:prstGeom>
          </p:spPr>
        </p:pic>
      </p:grpSp>
      <p:pic>
        <p:nvPicPr>
          <p:cNvPr id="35" name="object 35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661408" y="3403364"/>
            <a:ext cx="418835" cy="418835"/>
          </a:xfrm>
          <a:prstGeom prst="rect">
            <a:avLst/>
          </a:prstGeom>
        </p:spPr>
      </p:pic>
      <p:sp>
        <p:nvSpPr>
          <p:cNvPr id="36" name="object 36" descr=""/>
          <p:cNvSpPr txBox="1"/>
          <p:nvPr/>
        </p:nvSpPr>
        <p:spPr>
          <a:xfrm>
            <a:off x="14130230" y="2835643"/>
            <a:ext cx="2720975" cy="2377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8740">
              <a:lnSpc>
                <a:spcPts val="3960"/>
              </a:lnSpc>
              <a:spcBef>
                <a:spcPts val="95"/>
              </a:spcBef>
            </a:pPr>
            <a:r>
              <a:rPr dirty="0" sz="3300" spc="-10">
                <a:solidFill>
                  <a:srgbClr val="FFFFFF"/>
                </a:solidFill>
                <a:latin typeface="Arial"/>
                <a:cs typeface="Arial"/>
              </a:rPr>
              <a:t>Sushi</a:t>
            </a:r>
            <a:endParaRPr sz="3300">
              <a:latin typeface="Arial"/>
              <a:cs typeface="Arial"/>
            </a:endParaRPr>
          </a:p>
          <a:p>
            <a:pPr marL="410209">
              <a:lnSpc>
                <a:spcPts val="3879"/>
              </a:lnSpc>
            </a:pPr>
            <a:r>
              <a:rPr dirty="0" sz="3300" spc="-10">
                <a:solidFill>
                  <a:srgbClr val="FFFFFF"/>
                </a:solidFill>
                <a:latin typeface="Arial"/>
                <a:cs typeface="Arial"/>
              </a:rPr>
              <a:t>Steak</a:t>
            </a:r>
            <a:endParaRPr sz="3300">
              <a:latin typeface="Arial"/>
              <a:cs typeface="Arial"/>
            </a:endParaRPr>
          </a:p>
          <a:p>
            <a:pPr marL="812800">
              <a:lnSpc>
                <a:spcPts val="3879"/>
              </a:lnSpc>
            </a:pPr>
            <a:r>
              <a:rPr dirty="0" sz="3300" spc="-10">
                <a:solidFill>
                  <a:srgbClr val="FFFFFF"/>
                </a:solidFill>
                <a:latin typeface="Arial"/>
                <a:cs typeface="Arial"/>
              </a:rPr>
              <a:t>Pizza</a:t>
            </a:r>
            <a:endParaRPr sz="3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35"/>
              </a:spcBef>
            </a:pPr>
            <a:r>
              <a:rPr dirty="0" sz="3300" spc="-30" b="1">
                <a:solidFill>
                  <a:srgbClr val="FFFFFF"/>
                </a:solidFill>
                <a:latin typeface="Arial"/>
                <a:cs typeface="Arial"/>
              </a:rPr>
              <a:t>Actual</a:t>
            </a:r>
            <a:r>
              <a:rPr dirty="0" sz="3300" spc="-3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output</a:t>
            </a:r>
            <a:endParaRPr sz="3300">
              <a:latin typeface="Arial"/>
              <a:cs typeface="Arial"/>
            </a:endParaRPr>
          </a:p>
        </p:txBody>
      </p:sp>
      <p:pic>
        <p:nvPicPr>
          <p:cNvPr id="37" name="object 37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959115" y="3886539"/>
            <a:ext cx="418835" cy="418835"/>
          </a:xfrm>
          <a:prstGeom prst="rect">
            <a:avLst/>
          </a:prstGeom>
        </p:spPr>
      </p:pic>
      <p:grpSp>
        <p:nvGrpSpPr>
          <p:cNvPr id="38" name="object 38" descr=""/>
          <p:cNvGrpSpPr/>
          <p:nvPr/>
        </p:nvGrpSpPr>
        <p:grpSpPr>
          <a:xfrm>
            <a:off x="5511241" y="2366144"/>
            <a:ext cx="1570990" cy="100965"/>
            <a:chOff x="5511241" y="2366144"/>
            <a:chExt cx="1570990" cy="100965"/>
          </a:xfrm>
        </p:grpSpPr>
        <p:sp>
          <p:nvSpPr>
            <p:cNvPr id="39" name="object 39" descr=""/>
            <p:cNvSpPr/>
            <p:nvPr/>
          </p:nvSpPr>
          <p:spPr>
            <a:xfrm>
              <a:off x="5511241" y="2416404"/>
              <a:ext cx="1480820" cy="0"/>
            </a:xfrm>
            <a:custGeom>
              <a:avLst/>
              <a:gdLst/>
              <a:ahLst/>
              <a:cxnLst/>
              <a:rect l="l" t="t" r="r" b="b"/>
              <a:pathLst>
                <a:path w="1480820" h="0">
                  <a:moveTo>
                    <a:pt x="0" y="0"/>
                  </a:moveTo>
                  <a:lnTo>
                    <a:pt x="1470112" y="0"/>
                  </a:lnTo>
                  <a:lnTo>
                    <a:pt x="1480583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6981353" y="2366144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1" name="object 41" descr=""/>
          <p:cNvGrpSpPr/>
          <p:nvPr/>
        </p:nvGrpSpPr>
        <p:grpSpPr>
          <a:xfrm>
            <a:off x="5280917" y="2519773"/>
            <a:ext cx="100965" cy="1207135"/>
            <a:chOff x="5280917" y="2519773"/>
            <a:chExt cx="100965" cy="1207135"/>
          </a:xfrm>
        </p:grpSpPr>
        <p:sp>
          <p:nvSpPr>
            <p:cNvPr id="42" name="object 42" descr=""/>
            <p:cNvSpPr/>
            <p:nvPr/>
          </p:nvSpPr>
          <p:spPr>
            <a:xfrm>
              <a:off x="5331177" y="2519773"/>
              <a:ext cx="0" cy="1116965"/>
            </a:xfrm>
            <a:custGeom>
              <a:avLst/>
              <a:gdLst/>
              <a:ahLst/>
              <a:cxnLst/>
              <a:rect l="l" t="t" r="r" b="b"/>
              <a:pathLst>
                <a:path w="0" h="1116964">
                  <a:moveTo>
                    <a:pt x="0" y="0"/>
                  </a:moveTo>
                  <a:lnTo>
                    <a:pt x="0" y="1106001"/>
                  </a:lnTo>
                  <a:lnTo>
                    <a:pt x="0" y="1116472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5280917" y="3625775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 descr=""/>
          <p:cNvSpPr txBox="1"/>
          <p:nvPr/>
        </p:nvSpPr>
        <p:spPr>
          <a:xfrm>
            <a:off x="6070120" y="1973882"/>
            <a:ext cx="45847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-25">
                <a:solidFill>
                  <a:srgbClr val="FFFFFF"/>
                </a:solidFill>
                <a:latin typeface="Arial"/>
                <a:cs typeface="Arial"/>
              </a:rPr>
              <a:t>224</a:t>
            </a:r>
            <a:endParaRPr sz="2050">
              <a:latin typeface="Arial"/>
              <a:cs typeface="Arial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4710160" y="2942185"/>
            <a:ext cx="45847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-25">
                <a:solidFill>
                  <a:srgbClr val="FFFFFF"/>
                </a:solidFill>
                <a:latin typeface="Arial"/>
                <a:cs typeface="Arial"/>
              </a:rPr>
              <a:t>224</a:t>
            </a:r>
            <a:endParaRPr sz="2050">
              <a:latin typeface="Arial"/>
              <a:cs typeface="Arial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1824732" y="4639505"/>
            <a:ext cx="4183379" cy="47434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baseline="-3401" sz="3675" b="1">
                <a:solidFill>
                  <a:srgbClr val="FFFFFF"/>
                </a:solidFill>
                <a:latin typeface="Bradley Hand"/>
                <a:cs typeface="Bradley Hand"/>
              </a:rPr>
              <a:t>(c</a:t>
            </a:r>
            <a:r>
              <a:rPr dirty="0" baseline="-3401" sz="3675" spc="-6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3401" sz="3675" b="1">
                <a:solidFill>
                  <a:srgbClr val="FFFFFF"/>
                </a:solidFill>
                <a:latin typeface="Bradley Hand"/>
                <a:cs typeface="Bradley Hand"/>
              </a:rPr>
              <a:t>=</a:t>
            </a:r>
            <a:r>
              <a:rPr dirty="0" baseline="-3401" sz="3675" spc="-6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2267" sz="3675" b="1">
                <a:solidFill>
                  <a:srgbClr val="FFFFFF"/>
                </a:solidFill>
                <a:latin typeface="Bradley Hand"/>
                <a:cs typeface="Bradley Hand"/>
              </a:rPr>
              <a:t>colour</a:t>
            </a:r>
            <a:r>
              <a:rPr dirty="0" baseline="-2267" sz="3675" spc="-6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channels,</a:t>
            </a:r>
            <a:r>
              <a:rPr dirty="0" sz="2450" spc="-4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3401" sz="3675" b="1">
                <a:solidFill>
                  <a:srgbClr val="FFFFFF"/>
                </a:solidFill>
                <a:latin typeface="Bradley Hand"/>
                <a:cs typeface="Bradley Hand"/>
              </a:rPr>
              <a:t>R,</a:t>
            </a:r>
            <a:r>
              <a:rPr dirty="0" baseline="3401" sz="3675" spc="-6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4535" sz="3675" b="1">
                <a:solidFill>
                  <a:srgbClr val="FFFFFF"/>
                </a:solidFill>
                <a:latin typeface="Bradley Hand"/>
                <a:cs typeface="Bradley Hand"/>
              </a:rPr>
              <a:t>G,</a:t>
            </a:r>
            <a:r>
              <a:rPr dirty="0" baseline="4535" sz="3675" spc="-6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5668" sz="3675" spc="-37" b="1">
                <a:solidFill>
                  <a:srgbClr val="FFFFFF"/>
                </a:solidFill>
                <a:latin typeface="Bradley Hand"/>
                <a:cs typeface="Bradley Hand"/>
              </a:rPr>
              <a:t>B)</a:t>
            </a:r>
            <a:endParaRPr baseline="5668" sz="3675">
              <a:latin typeface="Bradley Hand"/>
              <a:cs typeface="Bradley Hand"/>
            </a:endParaRPr>
          </a:p>
        </p:txBody>
      </p:sp>
      <p:graphicFrame>
        <p:nvGraphicFramePr>
          <p:cNvPr id="47" name="object 47" descr=""/>
          <p:cNvGraphicFramePr>
            <a:graphicFrameLocks noGrp="1"/>
          </p:cNvGraphicFramePr>
          <p:nvPr/>
        </p:nvGraphicFramePr>
        <p:xfrm>
          <a:off x="1687629" y="7317833"/>
          <a:ext cx="16873855" cy="1640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1425"/>
                <a:gridCol w="1036955"/>
                <a:gridCol w="6236335"/>
                <a:gridCol w="6082030"/>
                <a:gridCol w="1037590"/>
                <a:gridCol w="1242059"/>
              </a:tblGrid>
              <a:tr h="41211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2450" spc="-125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[[0.31,</a:t>
                      </a:r>
                      <a:endParaRPr sz="2450">
                        <a:latin typeface="Andale Mono"/>
                        <a:cs typeface="Andale Mono"/>
                      </a:endParaRPr>
                    </a:p>
                  </a:txBody>
                  <a:tcPr marL="0" marR="0" marB="0" marT="508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2450" spc="-125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0.62,</a:t>
                      </a:r>
                      <a:endParaRPr sz="2450">
                        <a:latin typeface="Andale Mono"/>
                        <a:cs typeface="Andale Mono"/>
                      </a:endParaRPr>
                    </a:p>
                  </a:txBody>
                  <a:tcPr marL="0" marR="0" marB="0" marT="508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2450" spc="-1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0.44…],</a:t>
                      </a:r>
                      <a:endParaRPr sz="2450">
                        <a:latin typeface="Andale Mono"/>
                        <a:cs typeface="Andale Mono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marL="485330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2450" spc="-105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[[</a:t>
                      </a:r>
                      <a:r>
                        <a:rPr dirty="0" sz="2450" spc="-105">
                          <a:solidFill>
                            <a:srgbClr val="61D836"/>
                          </a:solidFill>
                          <a:latin typeface="Andale Mono"/>
                          <a:cs typeface="Andale Mono"/>
                        </a:rPr>
                        <a:t>0.97</a:t>
                      </a:r>
                      <a:r>
                        <a:rPr dirty="0" sz="2450" spc="-105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,</a:t>
                      </a:r>
                      <a:endParaRPr sz="2450">
                        <a:latin typeface="Andale Mono"/>
                        <a:cs typeface="Andale Mono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2450" spc="-125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0.00,</a:t>
                      </a:r>
                      <a:endParaRPr sz="2450">
                        <a:latin typeface="Andale Mono"/>
                        <a:cs typeface="Andale Mono"/>
                      </a:endParaRPr>
                    </a:p>
                  </a:txBody>
                  <a:tcPr marL="0" marR="0" marB="0" marT="508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2450" spc="-85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0.03],</a:t>
                      </a:r>
                      <a:endParaRPr sz="2450">
                        <a:latin typeface="Andale Mono"/>
                        <a:cs typeface="Andale Mono"/>
                      </a:endParaRPr>
                    </a:p>
                  </a:txBody>
                  <a:tcPr marL="0" marR="0" marB="0" marT="5080">
                    <a:solidFill>
                      <a:srgbClr val="000000"/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2450" spc="-1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[0.92,</a:t>
                      </a:r>
                      <a:endParaRPr sz="2450">
                        <a:latin typeface="Andale Mono"/>
                        <a:cs typeface="Andale Mono"/>
                      </a:endParaRPr>
                    </a:p>
                  </a:txBody>
                  <a:tcPr marL="0" marR="0" marB="0" marT="127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2450" spc="-1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0.03,</a:t>
                      </a:r>
                      <a:endParaRPr sz="2450">
                        <a:latin typeface="Andale Mono"/>
                        <a:cs typeface="Andale Mono"/>
                      </a:endParaRPr>
                    </a:p>
                  </a:txBody>
                  <a:tcPr marL="0" marR="0" marB="0" marT="127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2450" spc="-1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0.27…],</a:t>
                      </a:r>
                      <a:endParaRPr sz="2450">
                        <a:latin typeface="Andale Mono"/>
                        <a:cs typeface="Andale Mono"/>
                      </a:endParaRPr>
                    </a:p>
                  </a:txBody>
                  <a:tcPr marL="0" marR="0" marB="0" marT="1270"/>
                </a:tc>
                <a:tc>
                  <a:txBody>
                    <a:bodyPr/>
                    <a:lstStyle/>
                    <a:p>
                      <a:pPr marL="4853305" marR="1206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2450" spc="-1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[</a:t>
                      </a:r>
                      <a:r>
                        <a:rPr dirty="0" sz="2450" spc="-10">
                          <a:solidFill>
                            <a:srgbClr val="FF644E"/>
                          </a:solidFill>
                          <a:latin typeface="Andale Mono"/>
                          <a:cs typeface="Andale Mono"/>
                        </a:rPr>
                        <a:t>0.81</a:t>
                      </a:r>
                      <a:r>
                        <a:rPr dirty="0" sz="2450" spc="-1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,</a:t>
                      </a:r>
                      <a:endParaRPr sz="2450">
                        <a:latin typeface="Andale Mono"/>
                        <a:cs typeface="Andale Mono"/>
                      </a:endParaRPr>
                    </a:p>
                  </a:txBody>
                  <a:tcPr marL="0" marR="0" marB="0" marT="127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2450" spc="-1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0.14,</a:t>
                      </a:r>
                      <a:endParaRPr sz="2450">
                        <a:latin typeface="Andale Mono"/>
                        <a:cs typeface="Andale Mono"/>
                      </a:endParaRPr>
                    </a:p>
                  </a:txBody>
                  <a:tcPr marL="0" marR="0" marB="0" marT="127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2450" spc="-1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0.05],</a:t>
                      </a:r>
                      <a:endParaRPr sz="2450">
                        <a:latin typeface="Andale Mono"/>
                        <a:cs typeface="Andale Mono"/>
                      </a:endParaRPr>
                    </a:p>
                  </a:txBody>
                  <a:tcPr marL="0" marR="0" marB="0" marT="1270">
                    <a:solidFill>
                      <a:srgbClr val="000000"/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2450" spc="-1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[0.25,</a:t>
                      </a:r>
                      <a:endParaRPr sz="2450">
                        <a:latin typeface="Andale Mono"/>
                        <a:cs typeface="Andale Mono"/>
                      </a:endParaRPr>
                    </a:p>
                  </a:txBody>
                  <a:tcPr marL="0" marR="0" marB="0" marT="127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2450" spc="-1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0.78,</a:t>
                      </a:r>
                      <a:endParaRPr sz="2450">
                        <a:latin typeface="Andale Mono"/>
                        <a:cs typeface="Andale Mono"/>
                      </a:endParaRPr>
                    </a:p>
                  </a:txBody>
                  <a:tcPr marL="0" marR="0" marB="0" marT="127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2450" spc="-1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0.07…],</a:t>
                      </a:r>
                      <a:endParaRPr sz="2450">
                        <a:latin typeface="Andale Mono"/>
                        <a:cs typeface="Andale Mono"/>
                      </a:endParaRPr>
                    </a:p>
                  </a:txBody>
                  <a:tcPr marL="0" marR="0" marB="0" marT="1270"/>
                </a:tc>
                <a:tc>
                  <a:txBody>
                    <a:bodyPr/>
                    <a:lstStyle/>
                    <a:p>
                      <a:pPr marL="4853305" marR="1206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2450" spc="-1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[0.03,</a:t>
                      </a:r>
                      <a:endParaRPr sz="2450">
                        <a:latin typeface="Andale Mono"/>
                        <a:cs typeface="Andale Mono"/>
                      </a:endParaRPr>
                    </a:p>
                  </a:txBody>
                  <a:tcPr marL="0" marR="0" marB="0" marT="127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2450" spc="-1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0.07,</a:t>
                      </a:r>
                      <a:endParaRPr sz="2450">
                        <a:latin typeface="Andale Mono"/>
                        <a:cs typeface="Andale Mono"/>
                      </a:endParaRPr>
                    </a:p>
                  </a:txBody>
                  <a:tcPr marL="0" marR="0" marB="0" marT="127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2450" spc="-10">
                          <a:solidFill>
                            <a:srgbClr val="61D836"/>
                          </a:solidFill>
                          <a:latin typeface="Andale Mono"/>
                          <a:cs typeface="Andale Mono"/>
                        </a:rPr>
                        <a:t>0.90</a:t>
                      </a:r>
                      <a:r>
                        <a:rPr dirty="0" sz="2450" spc="-1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],</a:t>
                      </a:r>
                      <a:endParaRPr sz="2450">
                        <a:latin typeface="Andale Mono"/>
                        <a:cs typeface="Andale Mono"/>
                      </a:endParaRPr>
                    </a:p>
                  </a:txBody>
                  <a:tcPr marL="0" marR="0" marB="0" marT="1270">
                    <a:solidFill>
                      <a:srgbClr val="000000"/>
                    </a:solidFill>
                  </a:tcPr>
                </a:tc>
              </a:tr>
              <a:tr h="41211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2450" spc="-25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…,</a:t>
                      </a:r>
                      <a:endParaRPr sz="2450">
                        <a:latin typeface="Andale Mono"/>
                        <a:cs typeface="Andale Mono"/>
                      </a:endParaRPr>
                    </a:p>
                  </a:txBody>
                  <a:tcPr marL="0" marR="0" marB="0" marT="127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853305" marR="1206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2450" spc="-25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…,</a:t>
                      </a:r>
                      <a:endParaRPr sz="2450">
                        <a:latin typeface="Andale Mono"/>
                        <a:cs typeface="Andale Mono"/>
                      </a:endParaRPr>
                    </a:p>
                  </a:txBody>
                  <a:tcPr marL="0" marR="0" marB="0" marT="127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pic>
        <p:nvPicPr>
          <p:cNvPr id="48" name="object 4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450650" y="6773677"/>
            <a:ext cx="418835" cy="418835"/>
          </a:xfrm>
          <a:prstGeom prst="rect">
            <a:avLst/>
          </a:prstGeom>
        </p:spPr>
      </p:pic>
      <p:grpSp>
        <p:nvGrpSpPr>
          <p:cNvPr id="49" name="object 49" descr=""/>
          <p:cNvGrpSpPr/>
          <p:nvPr/>
        </p:nvGrpSpPr>
        <p:grpSpPr>
          <a:xfrm>
            <a:off x="16583254" y="6773677"/>
            <a:ext cx="2380615" cy="1838960"/>
            <a:chOff x="16583254" y="6773677"/>
            <a:chExt cx="2380615" cy="1838960"/>
          </a:xfrm>
        </p:grpSpPr>
        <p:pic>
          <p:nvPicPr>
            <p:cNvPr id="50" name="object 5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583254" y="6773677"/>
              <a:ext cx="418835" cy="418835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567266" y="6773677"/>
              <a:ext cx="418835" cy="418835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544681" y="7294246"/>
              <a:ext cx="418835" cy="418835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544681" y="7743774"/>
              <a:ext cx="418835" cy="418835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544681" y="8193303"/>
              <a:ext cx="418835" cy="4188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34584" y="4420852"/>
            <a:ext cx="3484245" cy="1250950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 sz="2450" spc="-105">
                <a:solidFill>
                  <a:srgbClr val="FFFFFF"/>
                </a:solidFill>
                <a:latin typeface="Andale Mono"/>
                <a:cs typeface="Andale Mono"/>
              </a:rPr>
              <a:t>[0.92,</a:t>
            </a:r>
            <a:r>
              <a:rPr dirty="0" sz="2450" spc="-24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-95">
                <a:solidFill>
                  <a:srgbClr val="FFFFFF"/>
                </a:solidFill>
                <a:latin typeface="Andale Mono"/>
                <a:cs typeface="Andale Mono"/>
              </a:rPr>
              <a:t>0.03,</a:t>
            </a:r>
            <a:r>
              <a:rPr dirty="0" sz="2450" spc="-24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-75">
                <a:solidFill>
                  <a:srgbClr val="FFFFFF"/>
                </a:solidFill>
                <a:latin typeface="Andale Mono"/>
                <a:cs typeface="Andale Mono"/>
              </a:rPr>
              <a:t>0.27…],</a:t>
            </a:r>
            <a:endParaRPr sz="24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dirty="0" sz="2450" spc="-105">
                <a:solidFill>
                  <a:srgbClr val="FFFFFF"/>
                </a:solidFill>
                <a:latin typeface="Andale Mono"/>
                <a:cs typeface="Andale Mono"/>
              </a:rPr>
              <a:t>[0.25,</a:t>
            </a:r>
            <a:r>
              <a:rPr dirty="0" sz="2450" spc="-24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-95">
                <a:solidFill>
                  <a:srgbClr val="FFFFFF"/>
                </a:solidFill>
                <a:latin typeface="Andale Mono"/>
                <a:cs typeface="Andale Mono"/>
              </a:rPr>
              <a:t>0.78,</a:t>
            </a:r>
            <a:r>
              <a:rPr dirty="0" sz="2450" spc="-24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-75">
                <a:solidFill>
                  <a:srgbClr val="FFFFFF"/>
                </a:solidFill>
                <a:latin typeface="Andale Mono"/>
                <a:cs typeface="Andale Mono"/>
              </a:rPr>
              <a:t>0.07…],</a:t>
            </a:r>
            <a:endParaRPr sz="24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dirty="0" sz="2450" spc="-25">
                <a:solidFill>
                  <a:srgbClr val="FFFFFF"/>
                </a:solidFill>
                <a:latin typeface="Andale Mono"/>
                <a:cs typeface="Andale Mono"/>
              </a:rPr>
              <a:t>…,</a:t>
            </a:r>
            <a:endParaRPr sz="2450">
              <a:latin typeface="Andale Mono"/>
              <a:cs typeface="Andale Mon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73730" y="91589"/>
            <a:ext cx="13338810" cy="14706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350"/>
              <a:t>Input</a:t>
            </a:r>
            <a:r>
              <a:rPr dirty="0" spc="-975"/>
              <a:t> </a:t>
            </a:r>
            <a:r>
              <a:rPr dirty="0" spc="185"/>
              <a:t>and</a:t>
            </a:r>
            <a:r>
              <a:rPr dirty="0" spc="-975"/>
              <a:t> </a:t>
            </a:r>
            <a:r>
              <a:rPr dirty="0" spc="625"/>
              <a:t>output</a:t>
            </a:r>
            <a:r>
              <a:rPr dirty="0" spc="-969"/>
              <a:t> </a:t>
            </a:r>
            <a:r>
              <a:rPr dirty="0" spc="-10"/>
              <a:t>shapes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6606609" y="2860813"/>
            <a:ext cx="9657080" cy="3973829"/>
            <a:chOff x="6606609" y="2860813"/>
            <a:chExt cx="9657080" cy="3973829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46028" y="2860813"/>
              <a:ext cx="8958572" cy="397346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6606609" y="4689353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 h="0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6959851" y="4639093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5809633" y="4678882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 h="0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6162879" y="462862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 descr=""/>
          <p:cNvGrpSpPr/>
          <p:nvPr/>
        </p:nvGrpSpPr>
        <p:grpSpPr>
          <a:xfrm>
            <a:off x="2552641" y="4639093"/>
            <a:ext cx="454025" cy="100965"/>
            <a:chOff x="2552641" y="4639093"/>
            <a:chExt cx="454025" cy="100965"/>
          </a:xfrm>
        </p:grpSpPr>
        <p:sp>
          <p:nvSpPr>
            <p:cNvPr id="11" name="object 11" descr=""/>
            <p:cNvSpPr/>
            <p:nvPr/>
          </p:nvSpPr>
          <p:spPr>
            <a:xfrm>
              <a:off x="2552641" y="4689353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 h="0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905885" y="4639093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 descr=""/>
          <p:cNvGrpSpPr/>
          <p:nvPr/>
        </p:nvGrpSpPr>
        <p:grpSpPr>
          <a:xfrm>
            <a:off x="1535383" y="5714634"/>
            <a:ext cx="100965" cy="1973580"/>
            <a:chOff x="1535383" y="5714634"/>
            <a:chExt cx="100965" cy="1973580"/>
          </a:xfrm>
        </p:grpSpPr>
        <p:sp>
          <p:nvSpPr>
            <p:cNvPr id="14" name="object 14" descr=""/>
            <p:cNvSpPr/>
            <p:nvPr/>
          </p:nvSpPr>
          <p:spPr>
            <a:xfrm>
              <a:off x="1585643" y="5714634"/>
              <a:ext cx="0" cy="1883410"/>
            </a:xfrm>
            <a:custGeom>
              <a:avLst/>
              <a:gdLst/>
              <a:ahLst/>
              <a:cxnLst/>
              <a:rect l="l" t="t" r="r" b="b"/>
              <a:pathLst>
                <a:path w="0" h="1883409">
                  <a:moveTo>
                    <a:pt x="0" y="0"/>
                  </a:moveTo>
                  <a:lnTo>
                    <a:pt x="0" y="1872586"/>
                  </a:lnTo>
                  <a:lnTo>
                    <a:pt x="0" y="1883057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535383" y="7587221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5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680206" y="7860326"/>
            <a:ext cx="890079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-120">
                <a:solidFill>
                  <a:srgbClr val="FFFFFF"/>
                </a:solidFill>
                <a:latin typeface="Andale Mono"/>
                <a:cs typeface="Andale Mono"/>
              </a:rPr>
              <a:t>[batch_size,</a:t>
            </a:r>
            <a:r>
              <a:rPr dirty="0" sz="2850" spc="-229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25">
                <a:solidFill>
                  <a:srgbClr val="FFFFFF"/>
                </a:solidFill>
                <a:latin typeface="Andale Mono"/>
                <a:cs typeface="Andale Mono"/>
              </a:rPr>
              <a:t>colour_channels,</a:t>
            </a:r>
            <a:r>
              <a:rPr dirty="0" sz="2850" spc="-229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0">
                <a:solidFill>
                  <a:srgbClr val="FFFFFF"/>
                </a:solidFill>
                <a:latin typeface="Andale Mono"/>
                <a:cs typeface="Andale Mono"/>
              </a:rPr>
              <a:t>width,</a:t>
            </a:r>
            <a:r>
              <a:rPr dirty="0" sz="2850" spc="-22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90">
                <a:solidFill>
                  <a:srgbClr val="FFFFFF"/>
                </a:solidFill>
                <a:latin typeface="Andale Mono"/>
                <a:cs typeface="Andale Mono"/>
              </a:rPr>
              <a:t>height]</a:t>
            </a:r>
            <a:endParaRPr sz="2850">
              <a:latin typeface="Andale Mono"/>
              <a:cs typeface="Andale Mono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6684843" y="7819659"/>
            <a:ext cx="2589530" cy="629920"/>
          </a:xfrm>
          <a:prstGeom prst="rect">
            <a:avLst/>
          </a:prstGeom>
          <a:solidFill>
            <a:srgbClr val="000000"/>
          </a:solidFill>
          <a:ln w="31412">
            <a:solidFill>
              <a:srgbClr val="61D836"/>
            </a:solidFill>
          </a:ln>
        </p:spPr>
        <p:txBody>
          <a:bodyPr wrap="square" lIns="0" tIns="57785" rIns="0" bIns="0" rtlCol="0" vert="horz">
            <a:spAutoFit/>
          </a:bodyPr>
          <a:lstStyle/>
          <a:p>
            <a:pPr marL="180340">
              <a:lnSpc>
                <a:spcPct val="100000"/>
              </a:lnSpc>
              <a:spcBef>
                <a:spcPts val="455"/>
              </a:spcBef>
            </a:pPr>
            <a:r>
              <a:rPr dirty="0" sz="2850" spc="-90">
                <a:solidFill>
                  <a:srgbClr val="FFFFFF"/>
                </a:solidFill>
                <a:latin typeface="Andale Mono"/>
                <a:cs typeface="Andale Mono"/>
              </a:rPr>
              <a:t>Shape</a:t>
            </a:r>
            <a:r>
              <a:rPr dirty="0" sz="2850" spc="-28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>
                <a:solidFill>
                  <a:srgbClr val="FFFFFF"/>
                </a:solidFill>
                <a:latin typeface="Andale Mono"/>
                <a:cs typeface="Andale Mono"/>
              </a:rPr>
              <a:t>=</a:t>
            </a:r>
            <a:r>
              <a:rPr dirty="0" sz="2850" spc="-28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25">
                <a:solidFill>
                  <a:srgbClr val="FFFFFF"/>
                </a:solidFill>
                <a:latin typeface="Andale Mono"/>
                <a:cs typeface="Andale Mono"/>
              </a:rPr>
              <a:t>[3]</a:t>
            </a:r>
            <a:endParaRPr sz="2850">
              <a:latin typeface="Andale Mono"/>
              <a:cs typeface="Andale Mono"/>
            </a:endParaRPr>
          </a:p>
        </p:txBody>
      </p:sp>
      <p:sp>
        <p:nvSpPr>
          <p:cNvPr id="18" name="object 18" descr=""/>
          <p:cNvSpPr txBox="1"/>
          <p:nvPr/>
        </p:nvSpPr>
        <p:spPr>
          <a:xfrm rot="120000">
            <a:off x="6461264" y="7534364"/>
            <a:ext cx="3972948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945"/>
              </a:lnSpc>
            </a:pPr>
            <a:r>
              <a:rPr dirty="0" baseline="1133" sz="3675" b="1">
                <a:solidFill>
                  <a:srgbClr val="FFFFFF"/>
                </a:solidFill>
                <a:latin typeface="Bradley Hand"/>
                <a:cs typeface="Bradley Hand"/>
              </a:rPr>
              <a:t>(gets</a:t>
            </a:r>
            <a:r>
              <a:rPr dirty="0" baseline="1133" sz="3675" spc="-44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represented</a:t>
            </a:r>
            <a:r>
              <a:rPr dirty="0" sz="2450" spc="-3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3401" sz="3675" b="1">
                <a:solidFill>
                  <a:srgbClr val="FFFFFF"/>
                </a:solidFill>
                <a:latin typeface="Bradley Hand"/>
                <a:cs typeface="Bradley Hand"/>
              </a:rPr>
              <a:t>as</a:t>
            </a:r>
            <a:r>
              <a:rPr dirty="0" baseline="-3401" sz="3675" spc="-44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3401" sz="3675" b="1">
                <a:solidFill>
                  <a:srgbClr val="FFFFFF"/>
                </a:solidFill>
                <a:latin typeface="Bradley Hand"/>
                <a:cs typeface="Bradley Hand"/>
              </a:rPr>
              <a:t>a</a:t>
            </a:r>
            <a:r>
              <a:rPr dirty="0" baseline="-3401" sz="3675" spc="-44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4535" sz="3675" spc="-15" b="1">
                <a:solidFill>
                  <a:srgbClr val="FFFFFF"/>
                </a:solidFill>
                <a:latin typeface="Bradley Hand"/>
                <a:cs typeface="Bradley Hand"/>
              </a:rPr>
              <a:t>tensor)</a:t>
            </a:r>
            <a:endParaRPr baseline="-4535" sz="3675">
              <a:latin typeface="Bradley Hand"/>
              <a:cs typeface="Bradley Hand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437003" y="3508419"/>
            <a:ext cx="5254625" cy="937894"/>
          </a:xfrm>
          <a:prstGeom prst="rect">
            <a:avLst/>
          </a:prstGeom>
        </p:spPr>
        <p:txBody>
          <a:bodyPr wrap="square" lIns="0" tIns="1143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dirty="0" sz="2050" spc="-25">
                <a:solidFill>
                  <a:srgbClr val="FFFFFF"/>
                </a:solidFill>
                <a:latin typeface="Arial"/>
                <a:cs typeface="Arial"/>
              </a:rPr>
              <a:t>224</a:t>
            </a:r>
            <a:endParaRPr sz="2050">
              <a:latin typeface="Arial"/>
              <a:cs typeface="Arial"/>
            </a:endParaRPr>
          </a:p>
          <a:p>
            <a:pPr marL="1609725">
              <a:lnSpc>
                <a:spcPct val="100000"/>
              </a:lnSpc>
              <a:spcBef>
                <a:spcPts val="980"/>
              </a:spcBef>
            </a:pPr>
            <a:r>
              <a:rPr dirty="0" sz="2450" spc="-110">
                <a:solidFill>
                  <a:srgbClr val="FFFFFF"/>
                </a:solidFill>
                <a:latin typeface="Andale Mono"/>
                <a:cs typeface="Andale Mono"/>
              </a:rPr>
              <a:t>[[0.31,</a:t>
            </a:r>
            <a:r>
              <a:rPr dirty="0" sz="2450" spc="-25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-95">
                <a:solidFill>
                  <a:srgbClr val="FFFFFF"/>
                </a:solidFill>
                <a:latin typeface="Andale Mono"/>
                <a:cs typeface="Andale Mono"/>
              </a:rPr>
              <a:t>0.62,</a:t>
            </a:r>
            <a:r>
              <a:rPr dirty="0" sz="2450" spc="-23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-80">
                <a:solidFill>
                  <a:srgbClr val="FFFFFF"/>
                </a:solidFill>
                <a:latin typeface="Andale Mono"/>
                <a:cs typeface="Andale Mono"/>
              </a:rPr>
              <a:t>0.44…],</a:t>
            </a:r>
            <a:endParaRPr sz="2450">
              <a:latin typeface="Andale Mono"/>
              <a:cs typeface="Andale Mono"/>
            </a:endParaRPr>
          </a:p>
        </p:txBody>
      </p:sp>
      <p:pic>
        <p:nvPicPr>
          <p:cNvPr id="20" name="object 2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0413" y="4172267"/>
            <a:ext cx="1570632" cy="1171839"/>
          </a:xfrm>
          <a:prstGeom prst="rect">
            <a:avLst/>
          </a:prstGeom>
        </p:spPr>
      </p:pic>
      <p:grpSp>
        <p:nvGrpSpPr>
          <p:cNvPr id="21" name="object 21" descr=""/>
          <p:cNvGrpSpPr/>
          <p:nvPr/>
        </p:nvGrpSpPr>
        <p:grpSpPr>
          <a:xfrm>
            <a:off x="878124" y="4001297"/>
            <a:ext cx="1570990" cy="100965"/>
            <a:chOff x="878124" y="4001297"/>
            <a:chExt cx="1570990" cy="100965"/>
          </a:xfrm>
        </p:grpSpPr>
        <p:sp>
          <p:nvSpPr>
            <p:cNvPr id="22" name="object 22" descr=""/>
            <p:cNvSpPr/>
            <p:nvPr/>
          </p:nvSpPr>
          <p:spPr>
            <a:xfrm>
              <a:off x="878124" y="4051557"/>
              <a:ext cx="1480820" cy="0"/>
            </a:xfrm>
            <a:custGeom>
              <a:avLst/>
              <a:gdLst/>
              <a:ahLst/>
              <a:cxnLst/>
              <a:rect l="l" t="t" r="r" b="b"/>
              <a:pathLst>
                <a:path w="1480820" h="0">
                  <a:moveTo>
                    <a:pt x="0" y="0"/>
                  </a:moveTo>
                  <a:lnTo>
                    <a:pt x="1470112" y="0"/>
                  </a:lnTo>
                  <a:lnTo>
                    <a:pt x="1480583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2348236" y="4001297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 descr=""/>
          <p:cNvGrpSpPr/>
          <p:nvPr/>
        </p:nvGrpSpPr>
        <p:grpSpPr>
          <a:xfrm>
            <a:off x="647800" y="4154927"/>
            <a:ext cx="100965" cy="1207135"/>
            <a:chOff x="647800" y="4154927"/>
            <a:chExt cx="100965" cy="1207135"/>
          </a:xfrm>
        </p:grpSpPr>
        <p:sp>
          <p:nvSpPr>
            <p:cNvPr id="25" name="object 25" descr=""/>
            <p:cNvSpPr/>
            <p:nvPr/>
          </p:nvSpPr>
          <p:spPr>
            <a:xfrm>
              <a:off x="698061" y="4154927"/>
              <a:ext cx="0" cy="1116965"/>
            </a:xfrm>
            <a:custGeom>
              <a:avLst/>
              <a:gdLst/>
              <a:ahLst/>
              <a:cxnLst/>
              <a:rect l="l" t="t" r="r" b="b"/>
              <a:pathLst>
                <a:path w="0" h="1116964">
                  <a:moveTo>
                    <a:pt x="0" y="0"/>
                  </a:moveTo>
                  <a:lnTo>
                    <a:pt x="0" y="1106001"/>
                  </a:lnTo>
                  <a:lnTo>
                    <a:pt x="0" y="1116472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647800" y="5260928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77042" y="4577339"/>
            <a:ext cx="45847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-25">
                <a:solidFill>
                  <a:srgbClr val="FFFFFF"/>
                </a:solidFill>
                <a:latin typeface="Arial"/>
                <a:cs typeface="Arial"/>
              </a:rPr>
              <a:t>224</a:t>
            </a:r>
            <a:endParaRPr sz="205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902362" y="8518641"/>
            <a:ext cx="5626735" cy="1477645"/>
          </a:xfrm>
          <a:prstGeom prst="rect">
            <a:avLst/>
          </a:prstGeom>
          <a:solidFill>
            <a:srgbClr val="000000"/>
          </a:solidFill>
          <a:ln w="31412">
            <a:solidFill>
              <a:srgbClr val="61D836"/>
            </a:solidFill>
          </a:ln>
        </p:spPr>
        <p:txBody>
          <a:bodyPr wrap="square" lIns="0" tIns="31750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250"/>
              </a:spcBef>
            </a:pPr>
            <a:r>
              <a:rPr dirty="0" sz="2850" spc="-90">
                <a:solidFill>
                  <a:srgbClr val="FFFFFF"/>
                </a:solidFill>
                <a:latin typeface="Andale Mono"/>
                <a:cs typeface="Andale Mono"/>
              </a:rPr>
              <a:t>Shape</a:t>
            </a:r>
            <a:r>
              <a:rPr dirty="0" sz="2850" spc="-32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>
                <a:solidFill>
                  <a:srgbClr val="FFFFFF"/>
                </a:solidFill>
                <a:latin typeface="Andale Mono"/>
                <a:cs typeface="Andale Mono"/>
              </a:rPr>
              <a:t>=</a:t>
            </a:r>
            <a:r>
              <a:rPr dirty="0" sz="2850" spc="-32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0">
                <a:solidFill>
                  <a:srgbClr val="FFFFFF"/>
                </a:solidFill>
                <a:latin typeface="Andale Mono"/>
                <a:cs typeface="Andale Mono"/>
              </a:rPr>
              <a:t>[None,</a:t>
            </a:r>
            <a:r>
              <a:rPr dirty="0" sz="2850" spc="-32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>
                <a:solidFill>
                  <a:srgbClr val="FFFFFF"/>
                </a:solidFill>
                <a:latin typeface="Andale Mono"/>
                <a:cs typeface="Andale Mono"/>
              </a:rPr>
              <a:t>3,</a:t>
            </a:r>
            <a:r>
              <a:rPr dirty="0" sz="2850" spc="-32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70">
                <a:solidFill>
                  <a:srgbClr val="FFFFFF"/>
                </a:solidFill>
                <a:latin typeface="Andale Mono"/>
                <a:cs typeface="Andale Mono"/>
              </a:rPr>
              <a:t>224,</a:t>
            </a:r>
            <a:r>
              <a:rPr dirty="0" sz="2850" spc="-32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20">
                <a:solidFill>
                  <a:srgbClr val="FFFFFF"/>
                </a:solidFill>
                <a:latin typeface="Andale Mono"/>
                <a:cs typeface="Andale Mono"/>
              </a:rPr>
              <a:t>224]</a:t>
            </a:r>
            <a:endParaRPr sz="2850">
              <a:latin typeface="Andale Mono"/>
              <a:cs typeface="Andale Mono"/>
            </a:endParaRPr>
          </a:p>
          <a:p>
            <a:pPr algn="ctr" marR="394970">
              <a:lnSpc>
                <a:spcPct val="100000"/>
              </a:lnSpc>
              <a:spcBef>
                <a:spcPts val="740"/>
              </a:spcBef>
            </a:pPr>
            <a:r>
              <a:rPr dirty="0" sz="2450" spc="80">
                <a:solidFill>
                  <a:srgbClr val="FFFFFF"/>
                </a:solidFill>
                <a:latin typeface="Arial"/>
                <a:cs typeface="Arial"/>
              </a:rPr>
              <a:t>or</a:t>
            </a:r>
            <a:endParaRPr sz="245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  <a:spcBef>
                <a:spcPts val="380"/>
              </a:spcBef>
            </a:pPr>
            <a:r>
              <a:rPr dirty="0" sz="2850" spc="-90">
                <a:solidFill>
                  <a:srgbClr val="FFFFFF"/>
                </a:solidFill>
                <a:latin typeface="Andale Mono"/>
                <a:cs typeface="Andale Mono"/>
              </a:rPr>
              <a:t>Shape</a:t>
            </a:r>
            <a:r>
              <a:rPr dirty="0" sz="2850" spc="-33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>
                <a:solidFill>
                  <a:srgbClr val="FFFFFF"/>
                </a:solidFill>
                <a:latin typeface="Andale Mono"/>
                <a:cs typeface="Andale Mono"/>
              </a:rPr>
              <a:t>=</a:t>
            </a:r>
            <a:r>
              <a:rPr dirty="0" sz="2850" spc="-33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70">
                <a:solidFill>
                  <a:srgbClr val="FFFFFF"/>
                </a:solidFill>
                <a:latin typeface="Andale Mono"/>
                <a:cs typeface="Andale Mono"/>
              </a:rPr>
              <a:t>[32,</a:t>
            </a:r>
            <a:r>
              <a:rPr dirty="0" sz="2850" spc="-33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>
                <a:solidFill>
                  <a:srgbClr val="FFFFFF"/>
                </a:solidFill>
                <a:latin typeface="Andale Mono"/>
                <a:cs typeface="Andale Mono"/>
              </a:rPr>
              <a:t>3,</a:t>
            </a:r>
            <a:r>
              <a:rPr dirty="0" sz="2850" spc="-33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70">
                <a:solidFill>
                  <a:srgbClr val="FFFFFF"/>
                </a:solidFill>
                <a:latin typeface="Andale Mono"/>
                <a:cs typeface="Andale Mono"/>
              </a:rPr>
              <a:t>224,</a:t>
            </a:r>
            <a:r>
              <a:rPr dirty="0" sz="2850" spc="-33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20">
                <a:solidFill>
                  <a:srgbClr val="FFFFFF"/>
                </a:solidFill>
                <a:latin typeface="Andale Mono"/>
                <a:cs typeface="Andale Mono"/>
              </a:rPr>
              <a:t>224]</a:t>
            </a:r>
            <a:endParaRPr sz="2850">
              <a:latin typeface="Andale Mono"/>
              <a:cs typeface="Andale Mono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6406172" y="4452265"/>
            <a:ext cx="313880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105">
                <a:solidFill>
                  <a:srgbClr val="FFFFFF"/>
                </a:solidFill>
                <a:latin typeface="Andale Mono"/>
                <a:cs typeface="Andale Mono"/>
              </a:rPr>
              <a:t>[</a:t>
            </a:r>
            <a:r>
              <a:rPr dirty="0" sz="2450" spc="-105">
                <a:solidFill>
                  <a:srgbClr val="61D836"/>
                </a:solidFill>
                <a:latin typeface="Andale Mono"/>
                <a:cs typeface="Andale Mono"/>
              </a:rPr>
              <a:t>0.97</a:t>
            </a:r>
            <a:r>
              <a:rPr dirty="0" sz="2450" spc="-105">
                <a:solidFill>
                  <a:srgbClr val="FFFFFF"/>
                </a:solidFill>
                <a:latin typeface="Andale Mono"/>
                <a:cs typeface="Andale Mono"/>
              </a:rPr>
              <a:t>,</a:t>
            </a:r>
            <a:r>
              <a:rPr dirty="0" sz="2450" spc="-24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-95">
                <a:solidFill>
                  <a:srgbClr val="FFFFFF"/>
                </a:solidFill>
                <a:latin typeface="Andale Mono"/>
                <a:cs typeface="Andale Mono"/>
              </a:rPr>
              <a:t>0.00,</a:t>
            </a:r>
            <a:r>
              <a:rPr dirty="0" sz="2450" spc="-24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450" spc="-70">
                <a:solidFill>
                  <a:srgbClr val="FFFFFF"/>
                </a:solidFill>
                <a:latin typeface="Andale Mono"/>
                <a:cs typeface="Andale Mono"/>
              </a:rPr>
              <a:t>0.03]</a:t>
            </a:r>
            <a:endParaRPr sz="2450">
              <a:latin typeface="Andale Mono"/>
              <a:cs typeface="Andale Mono"/>
            </a:endParaRPr>
          </a:p>
        </p:txBody>
      </p:sp>
      <p:pic>
        <p:nvPicPr>
          <p:cNvPr id="30" name="object 3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774076" y="3897338"/>
            <a:ext cx="418835" cy="418835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813039" y="3897338"/>
            <a:ext cx="418835" cy="418835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596090" y="3897338"/>
            <a:ext cx="418835" cy="418835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632386" y="4458994"/>
            <a:ext cx="418835" cy="418835"/>
          </a:xfrm>
          <a:prstGeom prst="rect">
            <a:avLst/>
          </a:prstGeom>
        </p:spPr>
      </p:pic>
      <p:grpSp>
        <p:nvGrpSpPr>
          <p:cNvPr id="34" name="object 34" descr=""/>
          <p:cNvGrpSpPr/>
          <p:nvPr/>
        </p:nvGrpSpPr>
        <p:grpSpPr>
          <a:xfrm>
            <a:off x="17929045" y="5711690"/>
            <a:ext cx="100965" cy="1979295"/>
            <a:chOff x="17929045" y="5711690"/>
            <a:chExt cx="100965" cy="1979295"/>
          </a:xfrm>
        </p:grpSpPr>
        <p:sp>
          <p:nvSpPr>
            <p:cNvPr id="35" name="object 35" descr=""/>
            <p:cNvSpPr/>
            <p:nvPr/>
          </p:nvSpPr>
          <p:spPr>
            <a:xfrm>
              <a:off x="17979305" y="5711690"/>
              <a:ext cx="0" cy="1889125"/>
            </a:xfrm>
            <a:custGeom>
              <a:avLst/>
              <a:gdLst/>
              <a:ahLst/>
              <a:cxnLst/>
              <a:rect l="l" t="t" r="r" b="b"/>
              <a:pathLst>
                <a:path w="0" h="1889125">
                  <a:moveTo>
                    <a:pt x="0" y="0"/>
                  </a:moveTo>
                  <a:lnTo>
                    <a:pt x="0" y="1878476"/>
                  </a:lnTo>
                  <a:lnTo>
                    <a:pt x="0" y="1888947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7929045" y="7590166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 descr=""/>
          <p:cNvSpPr txBox="1"/>
          <p:nvPr/>
        </p:nvSpPr>
        <p:spPr>
          <a:xfrm rot="21420000">
            <a:off x="16171234" y="5038280"/>
            <a:ext cx="3376985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75"/>
              </a:lnSpc>
            </a:pP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(prediction</a:t>
            </a:r>
            <a:r>
              <a:rPr dirty="0" sz="2450" spc="-2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2267" sz="3675" spc="-15" b="1">
                <a:solidFill>
                  <a:srgbClr val="FFFFFF"/>
                </a:solidFill>
                <a:latin typeface="Bradley Hand"/>
                <a:cs typeface="Bradley Hand"/>
              </a:rPr>
              <a:t>probabilities)</a:t>
            </a:r>
            <a:endParaRPr baseline="2267" sz="3675">
              <a:latin typeface="Bradley Hand"/>
              <a:cs typeface="Bradley Hand"/>
            </a:endParaRPr>
          </a:p>
        </p:txBody>
      </p:sp>
      <p:sp>
        <p:nvSpPr>
          <p:cNvPr id="38" name="object 38" descr=""/>
          <p:cNvSpPr txBox="1"/>
          <p:nvPr/>
        </p:nvSpPr>
        <p:spPr>
          <a:xfrm rot="21420000">
            <a:off x="3338090" y="10140274"/>
            <a:ext cx="3849524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(32 is a very common </a:t>
            </a:r>
            <a:r>
              <a:rPr dirty="0" sz="2450" spc="-20" b="1">
                <a:solidFill>
                  <a:srgbClr val="FFFFFF"/>
                </a:solidFill>
                <a:latin typeface="Bradley Hand"/>
                <a:cs typeface="Bradley Hand"/>
              </a:rPr>
              <a:t>batch</a:t>
            </a:r>
            <a:endParaRPr sz="2450">
              <a:latin typeface="Bradley Hand"/>
              <a:cs typeface="Bradley Hand"/>
            </a:endParaRPr>
          </a:p>
        </p:txBody>
      </p:sp>
      <p:sp>
        <p:nvSpPr>
          <p:cNvPr id="39" name="object 39" descr=""/>
          <p:cNvSpPr txBox="1"/>
          <p:nvPr/>
        </p:nvSpPr>
        <p:spPr>
          <a:xfrm rot="21420000">
            <a:off x="4911378" y="10497264"/>
            <a:ext cx="740574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0"/>
              </a:lnSpc>
            </a:pPr>
            <a:r>
              <a:rPr dirty="0" sz="2450" spc="-10" b="1">
                <a:solidFill>
                  <a:srgbClr val="FFFFFF"/>
                </a:solidFill>
                <a:latin typeface="Bradley Hand"/>
                <a:cs typeface="Bradley Hand"/>
              </a:rPr>
              <a:t>size)</a:t>
            </a:r>
            <a:endParaRPr sz="2450">
              <a:latin typeface="Bradley Hand"/>
              <a:cs typeface="Bradley Hand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9927954" y="9453110"/>
            <a:ext cx="6162040" cy="986790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marL="531495" marR="5080" indent="-519430">
              <a:lnSpc>
                <a:spcPts val="3710"/>
              </a:lnSpc>
              <a:spcBef>
                <a:spcPts val="345"/>
              </a:spcBef>
            </a:pP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These</a:t>
            </a:r>
            <a:r>
              <a:rPr dirty="0" sz="32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55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dirty="0" sz="32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55">
                <a:solidFill>
                  <a:srgbClr val="FFFFFF"/>
                </a:solidFill>
                <a:latin typeface="Arial"/>
                <a:cs typeface="Arial"/>
              </a:rPr>
              <a:t>vary</a:t>
            </a:r>
            <a:r>
              <a:rPr dirty="0" sz="32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14">
                <a:solidFill>
                  <a:srgbClr val="FFFFFF"/>
                </a:solidFill>
                <a:latin typeface="Arial"/>
                <a:cs typeface="Arial"/>
              </a:rPr>
              <a:t>depending</a:t>
            </a:r>
            <a:r>
              <a:rPr dirty="0" sz="32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85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32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5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3200" spc="125">
                <a:solidFill>
                  <a:srgbClr val="FFFFFF"/>
                </a:solidFill>
                <a:latin typeface="Arial"/>
                <a:cs typeface="Arial"/>
              </a:rPr>
              <a:t>problem</a:t>
            </a:r>
            <a:r>
              <a:rPr dirty="0" sz="32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55">
                <a:solidFill>
                  <a:srgbClr val="FFFFFF"/>
                </a:solidFill>
                <a:latin typeface="Arial"/>
                <a:cs typeface="Arial"/>
              </a:rPr>
              <a:t>you’re</a:t>
            </a:r>
            <a:r>
              <a:rPr dirty="0" sz="32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10">
                <a:solidFill>
                  <a:srgbClr val="FFFFFF"/>
                </a:solidFill>
                <a:latin typeface="Arial"/>
                <a:cs typeface="Arial"/>
              </a:rPr>
              <a:t>working</a:t>
            </a:r>
            <a:r>
              <a:rPr dirty="0" sz="32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25">
                <a:solidFill>
                  <a:srgbClr val="FFFFFF"/>
                </a:solidFill>
                <a:latin typeface="Arial"/>
                <a:cs typeface="Arial"/>
              </a:rPr>
              <a:t>on.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41" name="object 41" descr=""/>
          <p:cNvGrpSpPr/>
          <p:nvPr/>
        </p:nvGrpSpPr>
        <p:grpSpPr>
          <a:xfrm>
            <a:off x="16295859" y="8590409"/>
            <a:ext cx="1760855" cy="1297940"/>
            <a:chOff x="16295859" y="8590409"/>
            <a:chExt cx="1760855" cy="1297940"/>
          </a:xfrm>
        </p:grpSpPr>
        <p:sp>
          <p:nvSpPr>
            <p:cNvPr id="42" name="object 42" descr=""/>
            <p:cNvSpPr/>
            <p:nvPr/>
          </p:nvSpPr>
          <p:spPr>
            <a:xfrm>
              <a:off x="16306330" y="8680455"/>
              <a:ext cx="1699895" cy="1197610"/>
            </a:xfrm>
            <a:custGeom>
              <a:avLst/>
              <a:gdLst/>
              <a:ahLst/>
              <a:cxnLst/>
              <a:rect l="l" t="t" r="r" b="b"/>
              <a:pathLst>
                <a:path w="1699894" h="1197609">
                  <a:moveTo>
                    <a:pt x="0" y="1197192"/>
                  </a:moveTo>
                  <a:lnTo>
                    <a:pt x="69385" y="1184703"/>
                  </a:lnTo>
                  <a:lnTo>
                    <a:pt x="137327" y="1171660"/>
                  </a:lnTo>
                  <a:lnTo>
                    <a:pt x="203824" y="1158061"/>
                  </a:lnTo>
                  <a:lnTo>
                    <a:pt x="268876" y="1143908"/>
                  </a:lnTo>
                  <a:lnTo>
                    <a:pt x="332485" y="1129200"/>
                  </a:lnTo>
                  <a:lnTo>
                    <a:pt x="394649" y="1113937"/>
                  </a:lnTo>
                  <a:lnTo>
                    <a:pt x="455368" y="1098120"/>
                  </a:lnTo>
                  <a:lnTo>
                    <a:pt x="514643" y="1081747"/>
                  </a:lnTo>
                  <a:lnTo>
                    <a:pt x="572474" y="1064820"/>
                  </a:lnTo>
                  <a:lnTo>
                    <a:pt x="628861" y="1047338"/>
                  </a:lnTo>
                  <a:lnTo>
                    <a:pt x="683803" y="1029301"/>
                  </a:lnTo>
                  <a:lnTo>
                    <a:pt x="737300" y="1010709"/>
                  </a:lnTo>
                  <a:lnTo>
                    <a:pt x="789354" y="991563"/>
                  </a:lnTo>
                  <a:lnTo>
                    <a:pt x="839962" y="971862"/>
                  </a:lnTo>
                  <a:lnTo>
                    <a:pt x="889127" y="951605"/>
                  </a:lnTo>
                  <a:lnTo>
                    <a:pt x="936847" y="930794"/>
                  </a:lnTo>
                  <a:lnTo>
                    <a:pt x="983123" y="909429"/>
                  </a:lnTo>
                  <a:lnTo>
                    <a:pt x="1027954" y="887508"/>
                  </a:lnTo>
                  <a:lnTo>
                    <a:pt x="1071342" y="865033"/>
                  </a:lnTo>
                  <a:lnTo>
                    <a:pt x="1113284" y="842003"/>
                  </a:lnTo>
                  <a:lnTo>
                    <a:pt x="1153783" y="818418"/>
                  </a:lnTo>
                  <a:lnTo>
                    <a:pt x="1192837" y="794278"/>
                  </a:lnTo>
                  <a:lnTo>
                    <a:pt x="1230446" y="769583"/>
                  </a:lnTo>
                  <a:lnTo>
                    <a:pt x="1266611" y="744334"/>
                  </a:lnTo>
                  <a:lnTo>
                    <a:pt x="1301332" y="718530"/>
                  </a:lnTo>
                  <a:lnTo>
                    <a:pt x="1334609" y="692171"/>
                  </a:lnTo>
                  <a:lnTo>
                    <a:pt x="1366441" y="665257"/>
                  </a:lnTo>
                  <a:lnTo>
                    <a:pt x="1396828" y="637788"/>
                  </a:lnTo>
                  <a:lnTo>
                    <a:pt x="1425772" y="609765"/>
                  </a:lnTo>
                  <a:lnTo>
                    <a:pt x="1453271" y="581187"/>
                  </a:lnTo>
                  <a:lnTo>
                    <a:pt x="1479325" y="552053"/>
                  </a:lnTo>
                  <a:lnTo>
                    <a:pt x="1503936" y="522366"/>
                  </a:lnTo>
                  <a:lnTo>
                    <a:pt x="1548823" y="461325"/>
                  </a:lnTo>
                  <a:lnTo>
                    <a:pt x="1587933" y="398066"/>
                  </a:lnTo>
                  <a:lnTo>
                    <a:pt x="1621265" y="332587"/>
                  </a:lnTo>
                  <a:lnTo>
                    <a:pt x="1648820" y="264889"/>
                  </a:lnTo>
                  <a:lnTo>
                    <a:pt x="1670597" y="194972"/>
                  </a:lnTo>
                  <a:lnTo>
                    <a:pt x="1686597" y="122836"/>
                  </a:lnTo>
                  <a:lnTo>
                    <a:pt x="1696820" y="48480"/>
                  </a:lnTo>
                  <a:lnTo>
                    <a:pt x="1699764" y="10470"/>
                  </a:lnTo>
                  <a:lnTo>
                    <a:pt x="1699862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17955840" y="8590409"/>
              <a:ext cx="100965" cy="101600"/>
            </a:xfrm>
            <a:custGeom>
              <a:avLst/>
              <a:gdLst/>
              <a:ahLst/>
              <a:cxnLst/>
              <a:rect l="l" t="t" r="r" b="b"/>
              <a:pathLst>
                <a:path w="100965" h="101600">
                  <a:moveTo>
                    <a:pt x="51192" y="0"/>
                  </a:moveTo>
                  <a:lnTo>
                    <a:pt x="0" y="100050"/>
                  </a:lnTo>
                  <a:lnTo>
                    <a:pt x="100520" y="100982"/>
                  </a:lnTo>
                  <a:lnTo>
                    <a:pt x="511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4" name="object 44" descr=""/>
          <p:cNvGrpSpPr/>
          <p:nvPr/>
        </p:nvGrpSpPr>
        <p:grpSpPr>
          <a:xfrm>
            <a:off x="7660192" y="9585135"/>
            <a:ext cx="2061845" cy="302260"/>
            <a:chOff x="7660192" y="9585135"/>
            <a:chExt cx="2061845" cy="302260"/>
          </a:xfrm>
        </p:grpSpPr>
        <p:sp>
          <p:nvSpPr>
            <p:cNvPr id="45" name="object 45" descr=""/>
            <p:cNvSpPr/>
            <p:nvPr/>
          </p:nvSpPr>
          <p:spPr>
            <a:xfrm>
              <a:off x="7741501" y="9626017"/>
              <a:ext cx="1970405" cy="250825"/>
            </a:xfrm>
            <a:custGeom>
              <a:avLst/>
              <a:gdLst/>
              <a:ahLst/>
              <a:cxnLst/>
              <a:rect l="l" t="t" r="r" b="b"/>
              <a:pathLst>
                <a:path w="1970404" h="250825">
                  <a:moveTo>
                    <a:pt x="1969912" y="250754"/>
                  </a:moveTo>
                  <a:lnTo>
                    <a:pt x="1891672" y="246303"/>
                  </a:lnTo>
                  <a:lnTo>
                    <a:pt x="1814905" y="241753"/>
                  </a:lnTo>
                  <a:lnTo>
                    <a:pt x="1739609" y="237105"/>
                  </a:lnTo>
                  <a:lnTo>
                    <a:pt x="1665786" y="232359"/>
                  </a:lnTo>
                  <a:lnTo>
                    <a:pt x="1593435" y="227515"/>
                  </a:lnTo>
                  <a:lnTo>
                    <a:pt x="1522556" y="222573"/>
                  </a:lnTo>
                  <a:lnTo>
                    <a:pt x="1453150" y="217533"/>
                  </a:lnTo>
                  <a:lnTo>
                    <a:pt x="1385215" y="212395"/>
                  </a:lnTo>
                  <a:lnTo>
                    <a:pt x="1318753" y="207160"/>
                  </a:lnTo>
                  <a:lnTo>
                    <a:pt x="1253763" y="201826"/>
                  </a:lnTo>
                  <a:lnTo>
                    <a:pt x="1190246" y="196394"/>
                  </a:lnTo>
                  <a:lnTo>
                    <a:pt x="1128200" y="190864"/>
                  </a:lnTo>
                  <a:lnTo>
                    <a:pt x="1067627" y="185236"/>
                  </a:lnTo>
                  <a:lnTo>
                    <a:pt x="1008526" y="179510"/>
                  </a:lnTo>
                  <a:lnTo>
                    <a:pt x="950897" y="173686"/>
                  </a:lnTo>
                  <a:lnTo>
                    <a:pt x="894740" y="167764"/>
                  </a:lnTo>
                  <a:lnTo>
                    <a:pt x="840056" y="161744"/>
                  </a:lnTo>
                  <a:lnTo>
                    <a:pt x="786844" y="155626"/>
                  </a:lnTo>
                  <a:lnTo>
                    <a:pt x="735104" y="149410"/>
                  </a:lnTo>
                  <a:lnTo>
                    <a:pt x="684836" y="143096"/>
                  </a:lnTo>
                  <a:lnTo>
                    <a:pt x="636041" y="136684"/>
                  </a:lnTo>
                  <a:lnTo>
                    <a:pt x="588718" y="130174"/>
                  </a:lnTo>
                  <a:lnTo>
                    <a:pt x="542867" y="123566"/>
                  </a:lnTo>
                  <a:lnTo>
                    <a:pt x="498488" y="116860"/>
                  </a:lnTo>
                  <a:lnTo>
                    <a:pt x="455581" y="110056"/>
                  </a:lnTo>
                  <a:lnTo>
                    <a:pt x="414147" y="103154"/>
                  </a:lnTo>
                  <a:lnTo>
                    <a:pt x="374185" y="96154"/>
                  </a:lnTo>
                  <a:lnTo>
                    <a:pt x="335695" y="89056"/>
                  </a:lnTo>
                  <a:lnTo>
                    <a:pt x="263132" y="74566"/>
                  </a:lnTo>
                  <a:lnTo>
                    <a:pt x="196458" y="59683"/>
                  </a:lnTo>
                  <a:lnTo>
                    <a:pt x="135672" y="44409"/>
                  </a:lnTo>
                  <a:lnTo>
                    <a:pt x="80776" y="28743"/>
                  </a:lnTo>
                  <a:lnTo>
                    <a:pt x="31768" y="12685"/>
                  </a:lnTo>
                  <a:lnTo>
                    <a:pt x="9473" y="4508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7660192" y="9585135"/>
              <a:ext cx="112395" cy="90805"/>
            </a:xfrm>
            <a:custGeom>
              <a:avLst/>
              <a:gdLst/>
              <a:ahLst/>
              <a:cxnLst/>
              <a:rect l="l" t="t" r="r" b="b"/>
              <a:pathLst>
                <a:path w="112395" h="90804">
                  <a:moveTo>
                    <a:pt x="112364" y="0"/>
                  </a:moveTo>
                  <a:lnTo>
                    <a:pt x="0" y="2183"/>
                  </a:lnTo>
                  <a:lnTo>
                    <a:pt x="69164" y="90764"/>
                  </a:lnTo>
                  <a:lnTo>
                    <a:pt x="1123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 descr=""/>
          <p:cNvSpPr txBox="1"/>
          <p:nvPr/>
        </p:nvSpPr>
        <p:spPr>
          <a:xfrm>
            <a:off x="1811036" y="1616086"/>
            <a:ext cx="5185410" cy="48768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 baseline="-2267" sz="3675" b="1">
                <a:solidFill>
                  <a:srgbClr val="FFFFFF"/>
                </a:solidFill>
                <a:latin typeface="Bradley Hand"/>
                <a:cs typeface="Bradley Hand"/>
              </a:rPr>
              <a:t>(for</a:t>
            </a:r>
            <a:r>
              <a:rPr dirty="0" baseline="-2267" sz="3675" spc="-6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1133" sz="3675" b="1">
                <a:solidFill>
                  <a:srgbClr val="FFFFFF"/>
                </a:solidFill>
                <a:latin typeface="Bradley Hand"/>
                <a:cs typeface="Bradley Hand"/>
              </a:rPr>
              <a:t>an</a:t>
            </a:r>
            <a:r>
              <a:rPr dirty="0" baseline="-1133" sz="3675" spc="-6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image</a:t>
            </a:r>
            <a:r>
              <a:rPr dirty="0" sz="2450" spc="-4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2267" sz="3675" b="1">
                <a:solidFill>
                  <a:srgbClr val="FFFFFF"/>
                </a:solidFill>
                <a:latin typeface="Bradley Hand"/>
                <a:cs typeface="Bradley Hand"/>
              </a:rPr>
              <a:t>classification</a:t>
            </a:r>
            <a:r>
              <a:rPr dirty="0" baseline="2267" sz="3675" spc="-6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6802" sz="3675" spc="-15" b="1">
                <a:solidFill>
                  <a:srgbClr val="FFFFFF"/>
                </a:solidFill>
                <a:latin typeface="Bradley Hand"/>
                <a:cs typeface="Bradley Hand"/>
              </a:rPr>
              <a:t>example)</a:t>
            </a:r>
            <a:endParaRPr baseline="6802" sz="3675">
              <a:latin typeface="Bradley Hand"/>
              <a:cs typeface="Bradley Ha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1728" y="163811"/>
            <a:ext cx="16556990" cy="2727325"/>
          </a:xfrm>
          <a:prstGeom prst="rect"/>
        </p:spPr>
        <p:txBody>
          <a:bodyPr wrap="square" lIns="0" tIns="212090" rIns="0" bIns="0" rtlCol="0" vert="horz">
            <a:spAutoFit/>
          </a:bodyPr>
          <a:lstStyle/>
          <a:p>
            <a:pPr marL="6534784" marR="15875" indent="-6522720">
              <a:lnSpc>
                <a:spcPts val="9890"/>
              </a:lnSpc>
              <a:spcBef>
                <a:spcPts val="1670"/>
              </a:spcBef>
            </a:pPr>
            <a:r>
              <a:rPr dirty="0" spc="345"/>
              <a:t>Architecture</a:t>
            </a:r>
            <a:r>
              <a:rPr dirty="0" spc="-985"/>
              <a:t> </a:t>
            </a:r>
            <a:r>
              <a:rPr dirty="0" spc="660"/>
              <a:t>of</a:t>
            </a:r>
            <a:r>
              <a:rPr dirty="0" spc="-985"/>
              <a:t> </a:t>
            </a:r>
            <a:r>
              <a:rPr dirty="0" spc="-60"/>
              <a:t>a</a:t>
            </a:r>
            <a:r>
              <a:rPr dirty="0" spc="-985"/>
              <a:t> </a:t>
            </a:r>
            <a:r>
              <a:rPr dirty="0" spc="120"/>
              <a:t>classification </a:t>
            </a:r>
            <a:r>
              <a:rPr dirty="0" spc="285"/>
              <a:t>model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6469084" y="6519787"/>
            <a:ext cx="7165975" cy="4516120"/>
            <a:chOff x="6469084" y="6519787"/>
            <a:chExt cx="7165975" cy="451612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69084" y="6519787"/>
              <a:ext cx="7165930" cy="451588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7359722" y="7082408"/>
              <a:ext cx="2975610" cy="254635"/>
            </a:xfrm>
            <a:custGeom>
              <a:avLst/>
              <a:gdLst/>
              <a:ahLst/>
              <a:cxnLst/>
              <a:rect l="l" t="t" r="r" b="b"/>
              <a:pathLst>
                <a:path w="2975609" h="254634">
                  <a:moveTo>
                    <a:pt x="0" y="0"/>
                  </a:moveTo>
                  <a:lnTo>
                    <a:pt x="2975393" y="0"/>
                  </a:lnTo>
                  <a:lnTo>
                    <a:pt x="2975393" y="254616"/>
                  </a:lnTo>
                  <a:lnTo>
                    <a:pt x="0" y="254616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357999" y="7338503"/>
              <a:ext cx="5450840" cy="254635"/>
            </a:xfrm>
            <a:custGeom>
              <a:avLst/>
              <a:gdLst/>
              <a:ahLst/>
              <a:cxnLst/>
              <a:rect l="l" t="t" r="r" b="b"/>
              <a:pathLst>
                <a:path w="5450840" h="254634">
                  <a:moveTo>
                    <a:pt x="0" y="0"/>
                  </a:moveTo>
                  <a:lnTo>
                    <a:pt x="5450647" y="0"/>
                  </a:lnTo>
                  <a:lnTo>
                    <a:pt x="5450647" y="254616"/>
                  </a:lnTo>
                  <a:lnTo>
                    <a:pt x="0" y="254616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16E7C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0067688" y="7338503"/>
              <a:ext cx="403225" cy="254635"/>
            </a:xfrm>
            <a:custGeom>
              <a:avLst/>
              <a:gdLst/>
              <a:ahLst/>
              <a:cxnLst/>
              <a:rect l="l" t="t" r="r" b="b"/>
              <a:pathLst>
                <a:path w="403225" h="254634">
                  <a:moveTo>
                    <a:pt x="0" y="0"/>
                  </a:moveTo>
                  <a:lnTo>
                    <a:pt x="402741" y="0"/>
                  </a:lnTo>
                  <a:lnTo>
                    <a:pt x="402741" y="254616"/>
                  </a:lnTo>
                  <a:lnTo>
                    <a:pt x="0" y="254616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2221177" y="7954917"/>
              <a:ext cx="215265" cy="254635"/>
            </a:xfrm>
            <a:custGeom>
              <a:avLst/>
              <a:gdLst/>
              <a:ahLst/>
              <a:cxnLst/>
              <a:rect l="l" t="t" r="r" b="b"/>
              <a:pathLst>
                <a:path w="215265" h="254634">
                  <a:moveTo>
                    <a:pt x="0" y="0"/>
                  </a:moveTo>
                  <a:lnTo>
                    <a:pt x="214818" y="0"/>
                  </a:lnTo>
                  <a:lnTo>
                    <a:pt x="214818" y="254616"/>
                  </a:lnTo>
                  <a:lnTo>
                    <a:pt x="0" y="254616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AE23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7361121" y="7624533"/>
              <a:ext cx="1125855" cy="254635"/>
            </a:xfrm>
            <a:custGeom>
              <a:avLst/>
              <a:gdLst/>
              <a:ahLst/>
              <a:cxnLst/>
              <a:rect l="l" t="t" r="r" b="b"/>
              <a:pathLst>
                <a:path w="1125854" h="254634">
                  <a:moveTo>
                    <a:pt x="0" y="0"/>
                  </a:moveTo>
                  <a:lnTo>
                    <a:pt x="1125265" y="0"/>
                  </a:lnTo>
                  <a:lnTo>
                    <a:pt x="1125265" y="254616"/>
                  </a:lnTo>
                  <a:lnTo>
                    <a:pt x="0" y="254616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F64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911303" y="9028722"/>
              <a:ext cx="3893185" cy="254635"/>
            </a:xfrm>
            <a:custGeom>
              <a:avLst/>
              <a:gdLst/>
              <a:ahLst/>
              <a:cxnLst/>
              <a:rect l="l" t="t" r="r" b="b"/>
              <a:pathLst>
                <a:path w="3893184" h="254634">
                  <a:moveTo>
                    <a:pt x="0" y="0"/>
                  </a:moveTo>
                  <a:lnTo>
                    <a:pt x="3893173" y="0"/>
                  </a:lnTo>
                  <a:lnTo>
                    <a:pt x="3893173" y="254616"/>
                  </a:lnTo>
                  <a:lnTo>
                    <a:pt x="0" y="254616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EF5FA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911303" y="9304046"/>
              <a:ext cx="6558915" cy="522605"/>
            </a:xfrm>
            <a:custGeom>
              <a:avLst/>
              <a:gdLst/>
              <a:ahLst/>
              <a:cxnLst/>
              <a:rect l="l" t="t" r="r" b="b"/>
              <a:pathLst>
                <a:path w="6558915" h="522604">
                  <a:moveTo>
                    <a:pt x="0" y="0"/>
                  </a:moveTo>
                  <a:lnTo>
                    <a:pt x="6558728" y="0"/>
                  </a:lnTo>
                  <a:lnTo>
                    <a:pt x="6558728" y="522030"/>
                  </a:lnTo>
                  <a:lnTo>
                    <a:pt x="0" y="522030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1821212" y="2996250"/>
            <a:ext cx="15627985" cy="7214234"/>
            <a:chOff x="1821212" y="2996250"/>
            <a:chExt cx="15627985" cy="7214234"/>
          </a:xfrm>
        </p:grpSpPr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55252" y="2996250"/>
              <a:ext cx="14793591" cy="2948595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2776562" y="3424957"/>
              <a:ext cx="2533015" cy="254635"/>
            </a:xfrm>
            <a:custGeom>
              <a:avLst/>
              <a:gdLst/>
              <a:ahLst/>
              <a:cxnLst/>
              <a:rect l="l" t="t" r="r" b="b"/>
              <a:pathLst>
                <a:path w="2533015" h="254635">
                  <a:moveTo>
                    <a:pt x="0" y="0"/>
                  </a:moveTo>
                  <a:lnTo>
                    <a:pt x="2532598" y="0"/>
                  </a:lnTo>
                  <a:lnTo>
                    <a:pt x="2532598" y="254616"/>
                  </a:lnTo>
                  <a:lnTo>
                    <a:pt x="0" y="254616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775923" y="3712719"/>
              <a:ext cx="1218565" cy="254635"/>
            </a:xfrm>
            <a:custGeom>
              <a:avLst/>
              <a:gdLst/>
              <a:ahLst/>
              <a:cxnLst/>
              <a:rect l="l" t="t" r="r" b="b"/>
              <a:pathLst>
                <a:path w="1218564" h="254635">
                  <a:moveTo>
                    <a:pt x="0" y="0"/>
                  </a:moveTo>
                  <a:lnTo>
                    <a:pt x="1218403" y="0"/>
                  </a:lnTo>
                  <a:lnTo>
                    <a:pt x="1218403" y="254616"/>
                  </a:lnTo>
                  <a:lnTo>
                    <a:pt x="0" y="254616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16E7C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2771801" y="4000481"/>
              <a:ext cx="2033270" cy="299720"/>
            </a:xfrm>
            <a:custGeom>
              <a:avLst/>
              <a:gdLst/>
              <a:ahLst/>
              <a:cxnLst/>
              <a:rect l="l" t="t" r="r" b="b"/>
              <a:pathLst>
                <a:path w="2033270" h="299720">
                  <a:moveTo>
                    <a:pt x="0" y="0"/>
                  </a:moveTo>
                  <a:lnTo>
                    <a:pt x="2032814" y="0"/>
                  </a:lnTo>
                  <a:lnTo>
                    <a:pt x="2032814" y="299141"/>
                  </a:lnTo>
                  <a:lnTo>
                    <a:pt x="0" y="299141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779510" y="4343210"/>
              <a:ext cx="2640330" cy="254635"/>
            </a:xfrm>
            <a:custGeom>
              <a:avLst/>
              <a:gdLst/>
              <a:ahLst/>
              <a:cxnLst/>
              <a:rect l="l" t="t" r="r" b="b"/>
              <a:pathLst>
                <a:path w="2640329" h="254635">
                  <a:moveTo>
                    <a:pt x="0" y="0"/>
                  </a:moveTo>
                  <a:lnTo>
                    <a:pt x="2640213" y="0"/>
                  </a:lnTo>
                  <a:lnTo>
                    <a:pt x="2640213" y="254616"/>
                  </a:lnTo>
                  <a:lnTo>
                    <a:pt x="0" y="254616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AE23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2786305" y="4641472"/>
              <a:ext cx="1779270" cy="254635"/>
            </a:xfrm>
            <a:custGeom>
              <a:avLst/>
              <a:gdLst/>
              <a:ahLst/>
              <a:cxnLst/>
              <a:rect l="l" t="t" r="r" b="b"/>
              <a:pathLst>
                <a:path w="1779270" h="254635">
                  <a:moveTo>
                    <a:pt x="0" y="0"/>
                  </a:moveTo>
                  <a:lnTo>
                    <a:pt x="1779034" y="0"/>
                  </a:lnTo>
                  <a:lnTo>
                    <a:pt x="1779034" y="254616"/>
                  </a:lnTo>
                  <a:lnTo>
                    <a:pt x="0" y="254616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F64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2801550" y="5251754"/>
              <a:ext cx="1125855" cy="254635"/>
            </a:xfrm>
            <a:custGeom>
              <a:avLst/>
              <a:gdLst/>
              <a:ahLst/>
              <a:cxnLst/>
              <a:rect l="l" t="t" r="r" b="b"/>
              <a:pathLst>
                <a:path w="1125854" h="254635">
                  <a:moveTo>
                    <a:pt x="0" y="0"/>
                  </a:moveTo>
                  <a:lnTo>
                    <a:pt x="1125265" y="0"/>
                  </a:lnTo>
                  <a:lnTo>
                    <a:pt x="1125265" y="254616"/>
                  </a:lnTo>
                  <a:lnTo>
                    <a:pt x="0" y="254616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EF5FA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806694" y="5572259"/>
              <a:ext cx="877569" cy="254635"/>
            </a:xfrm>
            <a:custGeom>
              <a:avLst/>
              <a:gdLst/>
              <a:ahLst/>
              <a:cxnLst/>
              <a:rect l="l" t="t" r="r" b="b"/>
              <a:pathLst>
                <a:path w="877570" h="254635">
                  <a:moveTo>
                    <a:pt x="0" y="0"/>
                  </a:moveTo>
                  <a:lnTo>
                    <a:pt x="877547" y="0"/>
                  </a:lnTo>
                  <a:lnTo>
                    <a:pt x="877547" y="254616"/>
                  </a:lnTo>
                  <a:lnTo>
                    <a:pt x="0" y="254616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3006138" y="3038133"/>
              <a:ext cx="4401820" cy="2865120"/>
            </a:xfrm>
            <a:custGeom>
              <a:avLst/>
              <a:gdLst/>
              <a:ahLst/>
              <a:cxnLst/>
              <a:rect l="l" t="t" r="r" b="b"/>
              <a:pathLst>
                <a:path w="4401819" h="2865120">
                  <a:moveTo>
                    <a:pt x="0" y="0"/>
                  </a:moveTo>
                  <a:lnTo>
                    <a:pt x="4401414" y="0"/>
                  </a:lnTo>
                  <a:lnTo>
                    <a:pt x="4401414" y="2864827"/>
                  </a:lnTo>
                  <a:lnTo>
                    <a:pt x="0" y="2864827"/>
                  </a:lnTo>
                  <a:lnTo>
                    <a:pt x="0" y="0"/>
                  </a:lnTo>
                  <a:close/>
                </a:path>
              </a:pathLst>
            </a:custGeom>
            <a:ln w="41883">
              <a:solidFill>
                <a:srgbClr val="FF9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3971247" y="5995654"/>
              <a:ext cx="2635885" cy="1563370"/>
            </a:xfrm>
            <a:custGeom>
              <a:avLst/>
              <a:gdLst/>
              <a:ahLst/>
              <a:cxnLst/>
              <a:rect l="l" t="t" r="r" b="b"/>
              <a:pathLst>
                <a:path w="2635884" h="1563370">
                  <a:moveTo>
                    <a:pt x="0" y="1563268"/>
                  </a:moveTo>
                  <a:lnTo>
                    <a:pt x="81152" y="1563199"/>
                  </a:lnTo>
                  <a:lnTo>
                    <a:pt x="150870" y="1562510"/>
                  </a:lnTo>
                  <a:lnTo>
                    <a:pt x="219623" y="1561276"/>
                  </a:lnTo>
                  <a:lnTo>
                    <a:pt x="287411" y="1559498"/>
                  </a:lnTo>
                  <a:lnTo>
                    <a:pt x="354235" y="1557176"/>
                  </a:lnTo>
                  <a:lnTo>
                    <a:pt x="420094" y="1554308"/>
                  </a:lnTo>
                  <a:lnTo>
                    <a:pt x="484989" y="1550896"/>
                  </a:lnTo>
                  <a:lnTo>
                    <a:pt x="548919" y="1546939"/>
                  </a:lnTo>
                  <a:lnTo>
                    <a:pt x="611884" y="1542437"/>
                  </a:lnTo>
                  <a:lnTo>
                    <a:pt x="673885" y="1537391"/>
                  </a:lnTo>
                  <a:lnTo>
                    <a:pt x="734921" y="1531800"/>
                  </a:lnTo>
                  <a:lnTo>
                    <a:pt x="794992" y="1525664"/>
                  </a:lnTo>
                  <a:lnTo>
                    <a:pt x="854099" y="1518984"/>
                  </a:lnTo>
                  <a:lnTo>
                    <a:pt x="912241" y="1511759"/>
                  </a:lnTo>
                  <a:lnTo>
                    <a:pt x="969419" y="1503989"/>
                  </a:lnTo>
                  <a:lnTo>
                    <a:pt x="1025632" y="1495675"/>
                  </a:lnTo>
                  <a:lnTo>
                    <a:pt x="1080880" y="1486816"/>
                  </a:lnTo>
                  <a:lnTo>
                    <a:pt x="1135164" y="1477412"/>
                  </a:lnTo>
                  <a:lnTo>
                    <a:pt x="1188483" y="1467463"/>
                  </a:lnTo>
                  <a:lnTo>
                    <a:pt x="1240838" y="1456970"/>
                  </a:lnTo>
                  <a:lnTo>
                    <a:pt x="1292228" y="1445932"/>
                  </a:lnTo>
                  <a:lnTo>
                    <a:pt x="1342653" y="1434349"/>
                  </a:lnTo>
                  <a:lnTo>
                    <a:pt x="1392114" y="1422222"/>
                  </a:lnTo>
                  <a:lnTo>
                    <a:pt x="1440610" y="1409549"/>
                  </a:lnTo>
                  <a:lnTo>
                    <a:pt x="1488142" y="1396333"/>
                  </a:lnTo>
                  <a:lnTo>
                    <a:pt x="1534709" y="1382571"/>
                  </a:lnTo>
                  <a:lnTo>
                    <a:pt x="1580311" y="1368265"/>
                  </a:lnTo>
                  <a:lnTo>
                    <a:pt x="1624948" y="1353414"/>
                  </a:lnTo>
                  <a:lnTo>
                    <a:pt x="1668622" y="1338018"/>
                  </a:lnTo>
                  <a:lnTo>
                    <a:pt x="1711330" y="1322078"/>
                  </a:lnTo>
                  <a:lnTo>
                    <a:pt x="1753074" y="1305593"/>
                  </a:lnTo>
                  <a:lnTo>
                    <a:pt x="1793853" y="1288563"/>
                  </a:lnTo>
                  <a:lnTo>
                    <a:pt x="1833668" y="1270989"/>
                  </a:lnTo>
                  <a:lnTo>
                    <a:pt x="1872518" y="1252870"/>
                  </a:lnTo>
                  <a:lnTo>
                    <a:pt x="1910403" y="1234206"/>
                  </a:lnTo>
                  <a:lnTo>
                    <a:pt x="1947324" y="1214997"/>
                  </a:lnTo>
                  <a:lnTo>
                    <a:pt x="1983280" y="1195244"/>
                  </a:lnTo>
                  <a:lnTo>
                    <a:pt x="2018271" y="1174946"/>
                  </a:lnTo>
                  <a:lnTo>
                    <a:pt x="2052298" y="1154103"/>
                  </a:lnTo>
                  <a:lnTo>
                    <a:pt x="2085361" y="1132716"/>
                  </a:lnTo>
                  <a:lnTo>
                    <a:pt x="2117458" y="1110784"/>
                  </a:lnTo>
                  <a:lnTo>
                    <a:pt x="2148591" y="1088307"/>
                  </a:lnTo>
                  <a:lnTo>
                    <a:pt x="2207964" y="1041720"/>
                  </a:lnTo>
                  <a:lnTo>
                    <a:pt x="2263478" y="992953"/>
                  </a:lnTo>
                  <a:lnTo>
                    <a:pt x="2315133" y="942008"/>
                  </a:lnTo>
                  <a:lnTo>
                    <a:pt x="2362930" y="888884"/>
                  </a:lnTo>
                  <a:lnTo>
                    <a:pt x="2406868" y="833581"/>
                  </a:lnTo>
                  <a:lnTo>
                    <a:pt x="2446948" y="776099"/>
                  </a:lnTo>
                  <a:lnTo>
                    <a:pt x="2483170" y="716439"/>
                  </a:lnTo>
                  <a:lnTo>
                    <a:pt x="2515533" y="654600"/>
                  </a:lnTo>
                  <a:lnTo>
                    <a:pt x="2544038" y="590582"/>
                  </a:lnTo>
                  <a:lnTo>
                    <a:pt x="2568684" y="524385"/>
                  </a:lnTo>
                  <a:lnTo>
                    <a:pt x="2589472" y="456009"/>
                  </a:lnTo>
                  <a:lnTo>
                    <a:pt x="2606401" y="385454"/>
                  </a:lnTo>
                  <a:lnTo>
                    <a:pt x="2619472" y="312721"/>
                  </a:lnTo>
                  <a:lnTo>
                    <a:pt x="2628684" y="237809"/>
                  </a:lnTo>
                  <a:lnTo>
                    <a:pt x="2631844" y="199536"/>
                  </a:lnTo>
                  <a:lnTo>
                    <a:pt x="2634038" y="160718"/>
                  </a:lnTo>
                  <a:lnTo>
                    <a:pt x="2635268" y="121355"/>
                  </a:lnTo>
                  <a:lnTo>
                    <a:pt x="2635534" y="81448"/>
                  </a:lnTo>
                  <a:lnTo>
                    <a:pt x="2634835" y="40996"/>
                  </a:lnTo>
                  <a:lnTo>
                    <a:pt x="2633171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3881200" y="7508737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100866" y="0"/>
                  </a:moveTo>
                  <a:lnTo>
                    <a:pt x="0" y="49546"/>
                  </a:lnTo>
                  <a:lnTo>
                    <a:pt x="100154" y="100518"/>
                  </a:lnTo>
                  <a:lnTo>
                    <a:pt x="1008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26344" y="8772234"/>
              <a:ext cx="1570632" cy="1177974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55247" y="8212835"/>
              <a:ext cx="1570632" cy="1177974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66981" y="7563370"/>
              <a:ext cx="1570632" cy="1171839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5652874" y="8575146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 h="0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6006118" y="8524886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842154" y="7324375"/>
              <a:ext cx="4401820" cy="2865120"/>
            </a:xfrm>
            <a:custGeom>
              <a:avLst/>
              <a:gdLst/>
              <a:ahLst/>
              <a:cxnLst/>
              <a:rect l="l" t="t" r="r" b="b"/>
              <a:pathLst>
                <a:path w="4401820" h="2865120">
                  <a:moveTo>
                    <a:pt x="0" y="0"/>
                  </a:moveTo>
                  <a:lnTo>
                    <a:pt x="4401414" y="0"/>
                  </a:lnTo>
                  <a:lnTo>
                    <a:pt x="4401414" y="2864827"/>
                  </a:lnTo>
                  <a:lnTo>
                    <a:pt x="0" y="2864827"/>
                  </a:lnTo>
                  <a:lnTo>
                    <a:pt x="0" y="0"/>
                  </a:lnTo>
                  <a:close/>
                </a:path>
              </a:pathLst>
            </a:custGeom>
            <a:ln w="41883">
              <a:solidFill>
                <a:srgbClr val="FF93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 txBox="1"/>
          <p:nvPr/>
        </p:nvSpPr>
        <p:spPr>
          <a:xfrm rot="120000">
            <a:off x="11762114" y="2081545"/>
            <a:ext cx="3690061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05"/>
              </a:lnSpc>
            </a:pPr>
            <a:r>
              <a:rPr dirty="0" baseline="4535" sz="3675" b="1">
                <a:solidFill>
                  <a:srgbClr val="FFFFFF"/>
                </a:solidFill>
                <a:latin typeface="Bradley Hand"/>
                <a:cs typeface="Bradley Hand"/>
              </a:rPr>
              <a:t>(we’re</a:t>
            </a:r>
            <a:r>
              <a:rPr dirty="0" baseline="4535" sz="3675" spc="-44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3401" sz="3675" b="1">
                <a:solidFill>
                  <a:srgbClr val="FFFFFF"/>
                </a:solidFill>
                <a:latin typeface="Bradley Hand"/>
                <a:cs typeface="Bradley Hand"/>
              </a:rPr>
              <a:t>going</a:t>
            </a:r>
            <a:r>
              <a:rPr dirty="0" baseline="3401" sz="3675" spc="-44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133" sz="3675" b="1">
                <a:solidFill>
                  <a:srgbClr val="FFFFFF"/>
                </a:solidFill>
                <a:latin typeface="Bradley Hand"/>
                <a:cs typeface="Bradley Hand"/>
              </a:rPr>
              <a:t>to</a:t>
            </a:r>
            <a:r>
              <a:rPr dirty="0" baseline="1133" sz="3675" spc="-44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133" sz="3675" b="1">
                <a:solidFill>
                  <a:srgbClr val="FFFFFF"/>
                </a:solidFill>
                <a:latin typeface="Bradley Hand"/>
                <a:cs typeface="Bradley Hand"/>
              </a:rPr>
              <a:t>be</a:t>
            </a:r>
            <a:r>
              <a:rPr dirty="0" baseline="1133" sz="3675" spc="-44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spc="-10" b="1">
                <a:solidFill>
                  <a:srgbClr val="FFFFFF"/>
                </a:solidFill>
                <a:latin typeface="Bradley Hand"/>
                <a:cs typeface="Bradley Hand"/>
              </a:rPr>
              <a:t>building</a:t>
            </a:r>
            <a:endParaRPr sz="2450">
              <a:latin typeface="Bradley Hand"/>
              <a:cs typeface="Bradley Hand"/>
            </a:endParaRPr>
          </a:p>
        </p:txBody>
      </p:sp>
      <p:sp>
        <p:nvSpPr>
          <p:cNvPr id="31" name="object 31" descr=""/>
          <p:cNvSpPr txBox="1"/>
          <p:nvPr/>
        </p:nvSpPr>
        <p:spPr>
          <a:xfrm rot="120000">
            <a:off x="12723059" y="2434006"/>
            <a:ext cx="1735580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00"/>
              </a:lnSpc>
            </a:pPr>
            <a:r>
              <a:rPr dirty="0" baseline="2267" sz="3675" b="1">
                <a:solidFill>
                  <a:srgbClr val="FFFFFF"/>
                </a:solidFill>
                <a:latin typeface="Bradley Hand"/>
                <a:cs typeface="Bradley Hand"/>
              </a:rPr>
              <a:t>lots</a:t>
            </a:r>
            <a:r>
              <a:rPr dirty="0" baseline="2267" sz="3675" spc="-44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133" sz="3675" b="1">
                <a:solidFill>
                  <a:srgbClr val="FFFFFF"/>
                </a:solidFill>
                <a:latin typeface="Bradley Hand"/>
                <a:cs typeface="Bradley Hand"/>
              </a:rPr>
              <a:t>of</a:t>
            </a:r>
            <a:r>
              <a:rPr dirty="0" baseline="1133" sz="3675" spc="-44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spc="-10" b="1">
                <a:solidFill>
                  <a:srgbClr val="FFFFFF"/>
                </a:solidFill>
                <a:latin typeface="Bradley Hand"/>
                <a:cs typeface="Bradley Hand"/>
              </a:rPr>
              <a:t>these)</a:t>
            </a:r>
            <a:endParaRPr sz="2450">
              <a:latin typeface="Bradley Hand"/>
              <a:cs typeface="Bradley Hand"/>
            </a:endParaRPr>
          </a:p>
        </p:txBody>
      </p:sp>
      <p:pic>
        <p:nvPicPr>
          <p:cNvPr id="32" name="object 3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815130" y="7859888"/>
            <a:ext cx="418835" cy="418835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30448" y="8362554"/>
            <a:ext cx="418835" cy="418835"/>
          </a:xfrm>
          <a:prstGeom prst="rect">
            <a:avLst/>
          </a:prstGeom>
        </p:spPr>
      </p:pic>
      <p:sp>
        <p:nvSpPr>
          <p:cNvPr id="34" name="object 34" descr=""/>
          <p:cNvSpPr txBox="1"/>
          <p:nvPr/>
        </p:nvSpPr>
        <p:spPr>
          <a:xfrm>
            <a:off x="14765813" y="7794834"/>
            <a:ext cx="1691005" cy="1513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3960"/>
              </a:lnSpc>
              <a:spcBef>
                <a:spcPts val="95"/>
              </a:spcBef>
            </a:pPr>
            <a:r>
              <a:rPr dirty="0" sz="3300" spc="-10">
                <a:solidFill>
                  <a:srgbClr val="FFFFFF"/>
                </a:solidFill>
                <a:latin typeface="Arial"/>
                <a:cs typeface="Arial"/>
              </a:rPr>
              <a:t>Sushi</a:t>
            </a:r>
            <a:endParaRPr sz="3300">
              <a:latin typeface="Arial"/>
              <a:cs typeface="Arial"/>
            </a:endParaRPr>
          </a:p>
          <a:p>
            <a:pPr marL="344170">
              <a:lnSpc>
                <a:spcPts val="3879"/>
              </a:lnSpc>
            </a:pPr>
            <a:r>
              <a:rPr dirty="0" sz="3300" spc="-10">
                <a:solidFill>
                  <a:srgbClr val="FFFFFF"/>
                </a:solidFill>
                <a:latin typeface="Arial"/>
                <a:cs typeface="Arial"/>
              </a:rPr>
              <a:t>Steak</a:t>
            </a:r>
            <a:endParaRPr sz="3300">
              <a:latin typeface="Arial"/>
              <a:cs typeface="Arial"/>
            </a:endParaRPr>
          </a:p>
          <a:p>
            <a:pPr marL="746125">
              <a:lnSpc>
                <a:spcPts val="3879"/>
              </a:lnSpc>
            </a:pPr>
            <a:r>
              <a:rPr dirty="0" sz="3300" spc="-145">
                <a:solidFill>
                  <a:srgbClr val="FFFFFF"/>
                </a:solidFill>
                <a:latin typeface="Arial"/>
                <a:cs typeface="Arial"/>
              </a:rPr>
              <a:t>Pizza</a:t>
            </a:r>
            <a:endParaRPr sz="3300">
              <a:latin typeface="Arial"/>
              <a:cs typeface="Arial"/>
            </a:endParaRPr>
          </a:p>
        </p:txBody>
      </p:sp>
      <p:pic>
        <p:nvPicPr>
          <p:cNvPr id="35" name="object 35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528157" y="8845729"/>
            <a:ext cx="418835" cy="418835"/>
          </a:xfrm>
          <a:prstGeom prst="rect">
            <a:avLst/>
          </a:prstGeom>
        </p:spPr>
      </p:pic>
      <p:grpSp>
        <p:nvGrpSpPr>
          <p:cNvPr id="36" name="object 36" descr=""/>
          <p:cNvGrpSpPr/>
          <p:nvPr/>
        </p:nvGrpSpPr>
        <p:grpSpPr>
          <a:xfrm>
            <a:off x="14174668" y="8524885"/>
            <a:ext cx="454025" cy="100965"/>
            <a:chOff x="14174668" y="8524885"/>
            <a:chExt cx="454025" cy="100965"/>
          </a:xfrm>
        </p:grpSpPr>
        <p:sp>
          <p:nvSpPr>
            <p:cNvPr id="37" name="object 37" descr=""/>
            <p:cNvSpPr/>
            <p:nvPr/>
          </p:nvSpPr>
          <p:spPr>
            <a:xfrm>
              <a:off x="14174668" y="8575146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 h="0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14527903" y="8524885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 descr=""/>
          <p:cNvSpPr txBox="1"/>
          <p:nvPr/>
        </p:nvSpPr>
        <p:spPr>
          <a:xfrm rot="21180000">
            <a:off x="1112370" y="210123"/>
            <a:ext cx="1271368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sz="2450" spc="-10" b="1">
                <a:solidFill>
                  <a:srgbClr val="FFFFFF"/>
                </a:solidFill>
                <a:latin typeface="Bradley Hand"/>
                <a:cs typeface="Bradley Hand"/>
              </a:rPr>
              <a:t>(typical)</a:t>
            </a:r>
            <a:endParaRPr sz="2450">
              <a:latin typeface="Bradley Hand"/>
              <a:cs typeface="Bradley Ha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02_pytorch_classification</dc:title>
  <dcterms:created xsi:type="dcterms:W3CDTF">2023-01-27T05:54:09Z</dcterms:created>
  <dcterms:modified xsi:type="dcterms:W3CDTF">2023-01-27T05:54:09Z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2022-03-14T00:00:00Z</vt:filetime>
  </property>
  <property fmtid="{D5CDD505-2E9C-101B-9397-08002B2CF9AE}" pid="3" name="Creator">
    <vt:lpwstr>Keynote</vt:lpwstr>
  </property>
  <property fmtid="{D5CDD505-2E9C-101B-9397-08002B2CF9AE}" pid="4" name="LastSaved">
    <vt:filetime>2023-01-27T00:00:00Z</vt:filetime>
  </property>
  <property fmtid="{D5CDD505-2E9C-101B-9397-08002B2CF9AE}" pid="5" name="Producer">
    <vt:lpwstr>macOS Version 12.1 (Build 21C52) Quartz PDFContext</vt:lpwstr>
  </property>
</Properties>
</file>